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53" r:id="rId2"/>
  </p:sldMasterIdLst>
  <p:notesMasterIdLst>
    <p:notesMasterId r:id="rId109"/>
  </p:notesMasterIdLst>
  <p:handoutMasterIdLst>
    <p:handoutMasterId r:id="rId110"/>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 id="800" r:id="rId106"/>
    <p:sldId id="801" r:id="rId107"/>
    <p:sldId id="802" r:id="rId108"/>
  </p:sldIdLst>
  <p:sldSz cx="9144000" cy="6858000" type="letter"/>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356" autoAdjust="0"/>
  </p:normalViewPr>
  <p:slideViewPr>
    <p:cSldViewPr snapToGrid="0" snapToObjects="1" showGuides="1">
      <p:cViewPr varScale="1">
        <p:scale>
          <a:sx n="93" d="100"/>
          <a:sy n="93" d="100"/>
        </p:scale>
        <p:origin x="2760" y="512"/>
      </p:cViewPr>
      <p:guideLst>
        <p:guide orient="horz" pos="2208"/>
        <p:guide pos="2899"/>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6/30/25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6/30/25</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Helvetica Light" charset="0"/>
        <a:ea typeface="+mn-ea"/>
        <a:cs typeface="+mn-cs"/>
      </a:defRPr>
    </a:lvl1pPr>
    <a:lvl2pPr marL="342900" algn="l" defTabSz="685800" rtl="0" eaLnBrk="1" latinLnBrk="0" hangingPunct="1">
      <a:defRPr sz="900" b="0" i="0" kern="1200">
        <a:solidFill>
          <a:schemeClr val="tx1"/>
        </a:solidFill>
        <a:latin typeface="Helvetica Light" charset="0"/>
        <a:ea typeface="+mn-ea"/>
        <a:cs typeface="+mn-cs"/>
      </a:defRPr>
    </a:lvl2pPr>
    <a:lvl3pPr marL="685800" algn="l" defTabSz="685800" rtl="0" eaLnBrk="1" latinLnBrk="0" hangingPunct="1">
      <a:defRPr sz="900" b="0" i="0" kern="1200">
        <a:solidFill>
          <a:schemeClr val="tx1"/>
        </a:solidFill>
        <a:latin typeface="Helvetica Light" charset="0"/>
        <a:ea typeface="+mn-ea"/>
        <a:cs typeface="+mn-cs"/>
      </a:defRPr>
    </a:lvl3pPr>
    <a:lvl4pPr marL="1028700" algn="l" defTabSz="685800" rtl="0" eaLnBrk="1" latinLnBrk="0" hangingPunct="1">
      <a:defRPr sz="900" b="0" i="0" kern="1200">
        <a:solidFill>
          <a:schemeClr val="tx1"/>
        </a:solidFill>
        <a:latin typeface="Helvetica Light" charset="0"/>
        <a:ea typeface="+mn-ea"/>
        <a:cs typeface="+mn-cs"/>
      </a:defRPr>
    </a:lvl4pPr>
    <a:lvl5pPr marL="1371600" algn="l" defTabSz="685800" rtl="0" eaLnBrk="1" latinLnBrk="0" hangingPunct="1">
      <a:defRPr sz="900" b="0" i="0" kern="1200">
        <a:solidFill>
          <a:schemeClr val="tx1"/>
        </a:solidFill>
        <a:latin typeface="Helvetica Light"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dirty="0"/>
          </a:p>
        </p:txBody>
      </p:sp>
    </p:spTree>
    <p:extLst>
      <p:ext uri="{BB962C8B-B14F-4D97-AF65-F5344CB8AC3E}">
        <p14:creationId xmlns:p14="http://schemas.microsoft.com/office/powerpoint/2010/main" val="29910849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dirty="0"/>
          </a:p>
        </p:txBody>
      </p:sp>
    </p:spTree>
    <p:extLst>
      <p:ext uri="{BB962C8B-B14F-4D97-AF65-F5344CB8AC3E}">
        <p14:creationId xmlns:p14="http://schemas.microsoft.com/office/powerpoint/2010/main" val="18647381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dirty="0"/>
          </a:p>
        </p:txBody>
      </p:sp>
    </p:spTree>
    <p:extLst>
      <p:ext uri="{BB962C8B-B14F-4D97-AF65-F5344CB8AC3E}">
        <p14:creationId xmlns:p14="http://schemas.microsoft.com/office/powerpoint/2010/main" val="856746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1800" cap="all" spc="151" baseline="0">
                <a:solidFill>
                  <a:schemeClr val="tx2"/>
                </a:solidFill>
                <a:latin typeface="+mj-lt"/>
              </a:defRPr>
            </a:lvl1pPr>
            <a:lvl2pPr marL="342905" indent="0" algn="ctr">
              <a:buNone/>
              <a:defRPr sz="1800"/>
            </a:lvl2pPr>
            <a:lvl3pPr marL="685808" indent="0" algn="ctr">
              <a:buNone/>
              <a:defRPr sz="1800"/>
            </a:lvl3pPr>
            <a:lvl4pPr marL="1028713" indent="0" algn="ctr">
              <a:buNone/>
              <a:defRPr sz="1500"/>
            </a:lvl4pPr>
            <a:lvl5pPr marL="1371617" indent="0" algn="ctr">
              <a:buNone/>
              <a:defRPr sz="1500"/>
            </a:lvl5pPr>
            <a:lvl6pPr marL="1714522" indent="0" algn="ctr">
              <a:buNone/>
              <a:defRPr sz="1500"/>
            </a:lvl6pPr>
            <a:lvl7pPr marL="2057426" indent="0" algn="ctr">
              <a:buNone/>
              <a:defRPr sz="1500"/>
            </a:lvl7pPr>
            <a:lvl8pPr marL="2400330" indent="0" algn="ctr">
              <a:buNone/>
              <a:defRPr sz="1500"/>
            </a:lvl8pPr>
            <a:lvl9pPr marL="2743235"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7A59A6-127C-B344-AF6A-64C414F0D6F9}"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8F1B1-7C29-414C-AAAF-428E3D21B818}"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FB939-16BC-3A42-A97F-BBAC292D751D}"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D6E83C-4298-1842-BB35-45B45F9CD9A5}"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244891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478CC-0D09-0640-875F-6EC37731167F}"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56007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D0653A-E363-3049-A110-15C00E1D1491}"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80737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098B3-AB77-574E-9DDB-CF4313245035}" type="datetime1">
              <a:rPr lang="en-US" smtClean="0"/>
              <a:t>6/30/25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2938549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7B684-4DF7-214E-A37F-7777CAE3B7EE}" type="datetime1">
              <a:rPr lang="en-US" smtClean="0"/>
              <a:t>6/30/25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540162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7FA01-7D4B-2945-9696-ADD63BE6DBDB}" type="datetime1">
              <a:rPr lang="en-US" smtClean="0"/>
              <a:t>6/30/25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776525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F7573-2750-C949-8D7C-5741AEDAAECB}" type="datetime1">
              <a:rPr lang="en-US" smtClean="0"/>
              <a:t>6/30/25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583529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C8A1A8-2B01-864E-BEA0-A4C8D573C2D4}" type="datetime1">
              <a:rPr lang="en-US" smtClean="0"/>
              <a:t>6/30/25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02391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70A7A-857D-6F4F-9AC9-40611097078A}"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F3C4-A320-D54C-8583-74399E336681}" type="datetime1">
              <a:rPr lang="en-US" smtClean="0"/>
              <a:t>6/30/25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14590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DD32-A6D4-CE4B-9082-579F4533C12E}"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46304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A7AF-839C-D245-9E62-7BFC65313C12}"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855768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9"/>
            <a:ext cx="6858000" cy="1655762"/>
          </a:xfrm>
        </p:spPr>
        <p:txBody>
          <a:bodyPr/>
          <a:lstStyle>
            <a:lvl1pPr marL="0" indent="0" algn="ctr">
              <a:buNone/>
              <a:defRPr sz="1800"/>
            </a:lvl1pPr>
            <a:lvl2pPr marL="342905" indent="0" algn="ctr">
              <a:buNone/>
              <a:defRPr sz="1500"/>
            </a:lvl2pPr>
            <a:lvl3pPr marL="685808" indent="0" algn="ctr">
              <a:buNone/>
              <a:defRPr sz="1351"/>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5"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143000" y="2024245"/>
            <a:ext cx="6858000" cy="1577794"/>
          </a:xfrm>
          <a:prstGeom prst="rect">
            <a:avLst/>
          </a:prstGeom>
        </p:spPr>
        <p:txBody>
          <a:bodyPr>
            <a:noAutofit/>
          </a:bodyPr>
          <a:lstStyle>
            <a:lvl1pPr algn="ct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628653" y="365126"/>
            <a:ext cx="4412765" cy="2001147"/>
          </a:xfrm>
          <a:prstGeom prst="rect">
            <a:avLst/>
          </a:prstGeom>
        </p:spPr>
        <p:txBody>
          <a:bodyPr>
            <a:noAutofit/>
          </a:bodyPr>
          <a:lstStyle>
            <a:lvl1pP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2" y="365128"/>
            <a:ext cx="3522796" cy="1325563"/>
          </a:xfrm>
          <a:prstGeom prst="rect">
            <a:avLst/>
          </a:prstGeom>
        </p:spPr>
        <p:txBody>
          <a:bodyPr>
            <a:normAutofit/>
          </a:bodyPr>
          <a:lstStyle>
            <a:lvl1pPr>
              <a:defRPr sz="24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628653" y="3602039"/>
            <a:ext cx="1689197" cy="1655762"/>
          </a:xfrm>
        </p:spPr>
        <p:txBody>
          <a:bodyPr/>
          <a:lstStyle>
            <a:lvl1pPr marL="0" indent="0" algn="ctr">
              <a:buNone/>
              <a:defRPr sz="1800"/>
            </a:lvl1pPr>
            <a:lvl2pPr marL="342905" indent="0" algn="ctr">
              <a:buNone/>
              <a:defRPr sz="1500"/>
            </a:lvl2pPr>
            <a:lvl3pPr marL="685808" indent="0" algn="ctr">
              <a:buNone/>
              <a:defRPr sz="1351"/>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5" indent="0" algn="ctr">
              <a:buNone/>
              <a:defRPr sz="12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1" baseline="0">
                <a:solidFill>
                  <a:schemeClr val="tx2"/>
                </a:solidFill>
                <a:latin typeface="+mj-lt"/>
              </a:defRPr>
            </a:lvl1pPr>
            <a:lvl2pPr marL="342905" indent="0">
              <a:buNone/>
              <a:defRPr sz="1351">
                <a:solidFill>
                  <a:schemeClr val="tx1">
                    <a:tint val="75000"/>
                  </a:schemeClr>
                </a:solidFill>
              </a:defRPr>
            </a:lvl2pPr>
            <a:lvl3pPr marL="685808" indent="0">
              <a:buNone/>
              <a:defRPr sz="1200">
                <a:solidFill>
                  <a:schemeClr val="tx1">
                    <a:tint val="75000"/>
                  </a:schemeClr>
                </a:solidFill>
              </a:defRPr>
            </a:lvl3pPr>
            <a:lvl4pPr marL="1028713" indent="0">
              <a:buNone/>
              <a:defRPr sz="1051">
                <a:solidFill>
                  <a:schemeClr val="tx1">
                    <a:tint val="75000"/>
                  </a:schemeClr>
                </a:solidFill>
              </a:defRPr>
            </a:lvl4pPr>
            <a:lvl5pPr marL="1371617" indent="0">
              <a:buNone/>
              <a:defRPr sz="1051">
                <a:solidFill>
                  <a:schemeClr val="tx1">
                    <a:tint val="75000"/>
                  </a:schemeClr>
                </a:solidFill>
              </a:defRPr>
            </a:lvl5pPr>
            <a:lvl6pPr marL="1714522" indent="0">
              <a:buNone/>
              <a:defRPr sz="1051">
                <a:solidFill>
                  <a:schemeClr val="tx1">
                    <a:tint val="75000"/>
                  </a:schemeClr>
                </a:solidFill>
              </a:defRPr>
            </a:lvl6pPr>
            <a:lvl7pPr marL="2057426" indent="0">
              <a:buNone/>
              <a:defRPr sz="1051">
                <a:solidFill>
                  <a:schemeClr val="tx1">
                    <a:tint val="75000"/>
                  </a:schemeClr>
                </a:solidFill>
              </a:defRPr>
            </a:lvl7pPr>
            <a:lvl8pPr marL="2400330" indent="0">
              <a:buNone/>
              <a:defRPr sz="1051">
                <a:solidFill>
                  <a:schemeClr val="tx1">
                    <a:tint val="75000"/>
                  </a:schemeClr>
                </a:solidFill>
              </a:defRPr>
            </a:lvl8pPr>
            <a:lvl9pPr marL="2743235" indent="0">
              <a:buNone/>
              <a:defRPr sz="105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B42E3-F45D-7F42-9552-6C88559A9140}" type="datetime1">
              <a:rPr lang="en-US" smtClean="0"/>
              <a:t>6/30/25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9449E-1D4A-7C48-90A1-18A190DABABA}" type="datetime1">
              <a:rPr lang="en-US" smtClean="0"/>
              <a:t>6/30/25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3"/>
            <a:ext cx="3703320" cy="736282"/>
          </a:xfrm>
        </p:spPr>
        <p:txBody>
          <a:bodyPr lIns="91440" rIns="91440" anchor="ctr">
            <a:normAutofit/>
          </a:bodyPr>
          <a:lstStyle>
            <a:lvl1pPr marL="0" indent="0">
              <a:buNone/>
              <a:defRPr sz="1500" b="0" cap="all" baseline="0">
                <a:solidFill>
                  <a:schemeClr val="tx2"/>
                </a:solidFill>
              </a:defRPr>
            </a:lvl1pPr>
            <a:lvl2pPr marL="342905" indent="0">
              <a:buNone/>
              <a:defRPr sz="1500" b="1"/>
            </a:lvl2pPr>
            <a:lvl3pPr marL="685808" indent="0">
              <a:buNone/>
              <a:defRPr sz="1351"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5"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3"/>
            <a:ext cx="3703320" cy="736282"/>
          </a:xfrm>
        </p:spPr>
        <p:txBody>
          <a:bodyPr lIns="91440" rIns="91440" anchor="ctr">
            <a:normAutofit/>
          </a:bodyPr>
          <a:lstStyle>
            <a:lvl1pPr marL="0" indent="0">
              <a:buNone/>
              <a:defRPr sz="1500" b="0" cap="all" baseline="0">
                <a:solidFill>
                  <a:schemeClr val="tx2"/>
                </a:solidFill>
              </a:defRPr>
            </a:lvl1pPr>
            <a:lvl2pPr marL="342905" indent="0">
              <a:buNone/>
              <a:defRPr sz="1500" b="1"/>
            </a:lvl2pPr>
            <a:lvl3pPr marL="685808" indent="0">
              <a:buNone/>
              <a:defRPr sz="1351"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F03B8B-277E-4442-B03D-D559EDF32F50}" type="datetime1">
              <a:rPr lang="en-US" smtClean="0"/>
              <a:t>6/30/25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E28E0-D16F-BD4F-BD44-B3746D1CD880}" type="datetime1">
              <a:rPr lang="en-US" smtClean="0"/>
              <a:t>6/30/25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2E4AC8-B930-374D-923A-D8541B0B5949}" type="datetime1">
              <a:rPr lang="en-US" smtClean="0"/>
              <a:t>6/30/25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2"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1"/>
            <a:ext cx="2400300" cy="3379124"/>
          </a:xfrm>
        </p:spPr>
        <p:txBody>
          <a:bodyPr lIns="91440" rIns="91440">
            <a:normAutofit/>
          </a:bodyPr>
          <a:lstStyle>
            <a:lvl1pPr marL="0" indent="0">
              <a:buNone/>
              <a:defRPr sz="1125">
                <a:solidFill>
                  <a:srgbClr val="FFFFFF"/>
                </a:solidFill>
              </a:defRPr>
            </a:lvl1pPr>
            <a:lvl2pPr marL="342905" indent="0">
              <a:buNone/>
              <a:defRPr sz="900"/>
            </a:lvl2pPr>
            <a:lvl3pPr marL="685808" indent="0">
              <a:buNone/>
              <a:defRPr sz="751"/>
            </a:lvl3pPr>
            <a:lvl4pPr marL="1028713" indent="0">
              <a:buNone/>
              <a:defRPr sz="675"/>
            </a:lvl4pPr>
            <a:lvl5pPr marL="1371617" indent="0">
              <a:buNone/>
              <a:defRPr sz="675"/>
            </a:lvl5pPr>
            <a:lvl6pPr marL="1714522" indent="0">
              <a:buNone/>
              <a:defRPr sz="675"/>
            </a:lvl6pPr>
            <a:lvl7pPr marL="2057426" indent="0">
              <a:buNone/>
              <a:defRPr sz="675"/>
            </a:lvl7pPr>
            <a:lvl8pPr marL="2400330" indent="0">
              <a:buNone/>
              <a:defRPr sz="675"/>
            </a:lvl8pPr>
            <a:lvl9pPr marL="2743235"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6459788"/>
            <a:ext cx="1963883" cy="365125"/>
          </a:xfrm>
        </p:spPr>
        <p:txBody>
          <a:bodyPr/>
          <a:lstStyle>
            <a:lvl1pPr algn="l">
              <a:defRPr/>
            </a:lvl1pPr>
          </a:lstStyle>
          <a:p>
            <a:fld id="{1DE4DEBC-1626-9945-BD0A-3B46C12EBD88}" type="datetime1">
              <a:rPr lang="en-US" smtClean="0"/>
              <a:t>6/30/25</a:t>
            </a:fld>
            <a:endParaRPr lang="en-US" dirty="0"/>
          </a:p>
        </p:txBody>
      </p:sp>
      <p:sp>
        <p:nvSpPr>
          <p:cNvPr id="6" name="Footer Placeholder 5"/>
          <p:cNvSpPr>
            <a:spLocks noGrp="1"/>
          </p:cNvSpPr>
          <p:nvPr>
            <p:ph type="ftr" sz="quarter" idx="11"/>
          </p:nvPr>
        </p:nvSpPr>
        <p:spPr>
          <a:xfrm>
            <a:off x="3600450" y="6459788"/>
            <a:ext cx="3486151"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5"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1"/>
            <a:ext cx="9143990" cy="4915076"/>
          </a:xfrm>
          <a:solidFill>
            <a:schemeClr val="bg2">
              <a:lumMod val="90000"/>
            </a:schemeClr>
          </a:solidFill>
        </p:spPr>
        <p:txBody>
          <a:bodyPr lIns="457200" tIns="457200" anchor="t"/>
          <a:lstStyle>
            <a:lvl1pPr marL="0" indent="0">
              <a:buNone/>
              <a:defRPr sz="2400"/>
            </a:lvl1pPr>
            <a:lvl2pPr marL="342905" indent="0">
              <a:buNone/>
              <a:defRPr sz="2100"/>
            </a:lvl2pPr>
            <a:lvl3pPr marL="685808" indent="0">
              <a:buNone/>
              <a:defRPr sz="1800"/>
            </a:lvl3pPr>
            <a:lvl4pPr marL="1028713" indent="0">
              <a:buNone/>
              <a:defRPr sz="1500"/>
            </a:lvl4pPr>
            <a:lvl5pPr marL="1371617" indent="0">
              <a:buNone/>
              <a:defRPr sz="1500"/>
            </a:lvl5pPr>
            <a:lvl6pPr marL="1714522" indent="0">
              <a:buNone/>
              <a:defRPr sz="1500"/>
            </a:lvl6pPr>
            <a:lvl7pPr marL="2057426" indent="0">
              <a:buNone/>
              <a:defRPr sz="1500"/>
            </a:lvl7pPr>
            <a:lvl8pPr marL="2400330" indent="0">
              <a:buNone/>
              <a:defRPr sz="1500"/>
            </a:lvl8pPr>
            <a:lvl9pPr marL="2743235"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822961" y="5907024"/>
            <a:ext cx="7584948" cy="594360"/>
          </a:xfrm>
        </p:spPr>
        <p:txBody>
          <a:bodyPr lIns="91440" tIns="0" rIns="91440" bIns="0">
            <a:normAutofit/>
          </a:bodyPr>
          <a:lstStyle>
            <a:lvl1pPr marL="0" indent="0">
              <a:spcBef>
                <a:spcPts val="0"/>
              </a:spcBef>
              <a:spcAft>
                <a:spcPts val="451"/>
              </a:spcAft>
              <a:buNone/>
              <a:defRPr sz="1125">
                <a:solidFill>
                  <a:srgbClr val="FFFFFF"/>
                </a:solidFill>
              </a:defRPr>
            </a:lvl1pPr>
            <a:lvl2pPr marL="342905" indent="0">
              <a:buNone/>
              <a:defRPr sz="900"/>
            </a:lvl2pPr>
            <a:lvl3pPr marL="685808" indent="0">
              <a:buNone/>
              <a:defRPr sz="751"/>
            </a:lvl3pPr>
            <a:lvl4pPr marL="1028713" indent="0">
              <a:buNone/>
              <a:defRPr sz="675"/>
            </a:lvl4pPr>
            <a:lvl5pPr marL="1371617" indent="0">
              <a:buNone/>
              <a:defRPr sz="675"/>
            </a:lvl5pPr>
            <a:lvl6pPr marL="1714522" indent="0">
              <a:buNone/>
              <a:defRPr sz="675"/>
            </a:lvl6pPr>
            <a:lvl7pPr marL="2057426" indent="0">
              <a:buNone/>
              <a:defRPr sz="675"/>
            </a:lvl7pPr>
            <a:lvl8pPr marL="2400330" indent="0">
              <a:buNone/>
              <a:defRPr sz="675"/>
            </a:lvl8pPr>
            <a:lvl9pPr marL="2743235"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27B79E1-71A3-374D-9A3E-4967ED5D4A23}" type="datetime1">
              <a:rPr lang="en-US" smtClean="0"/>
              <a:t>6/30/25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7"/>
            <a:ext cx="914399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8"/>
            <a:ext cx="1854203" cy="365125"/>
          </a:xfrm>
          <a:prstGeom prst="rect">
            <a:avLst/>
          </a:prstGeom>
        </p:spPr>
        <p:txBody>
          <a:bodyPr vert="horz" lIns="91440" tIns="45720" rIns="91440" bIns="45720" rtlCol="0" anchor="ctr"/>
          <a:lstStyle>
            <a:lvl1pPr algn="l">
              <a:defRPr sz="675">
                <a:solidFill>
                  <a:srgbClr val="FFFFFF"/>
                </a:solidFill>
              </a:defRPr>
            </a:lvl1pPr>
          </a:lstStyle>
          <a:p>
            <a:fld id="{C9518E9A-D1EB-2948-87C0-C0A35B63D221}" type="datetime1">
              <a:rPr lang="en-US" smtClean="0"/>
              <a:t>6/30/25</a:t>
            </a:fld>
            <a:endParaRPr lang="en-US" dirty="0"/>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5" y="6459788"/>
            <a:ext cx="984019" cy="365125"/>
          </a:xfrm>
          <a:prstGeom prst="rect">
            <a:avLst/>
          </a:prstGeom>
        </p:spPr>
        <p:txBody>
          <a:bodyPr vert="horz" lIns="91440" tIns="45720" rIns="91440" bIns="45720" rtlCol="0" anchor="ctr"/>
          <a:lstStyle>
            <a:lvl1pPr algn="r">
              <a:defRPr sz="788">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685808"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1" indent="-68581" algn="l" defTabSz="685808"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40" indent="-137162" algn="l" defTabSz="685808"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201"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63"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525"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5011"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5012"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5014"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5016"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808" rtl="0" eaLnBrk="1" latinLnBrk="0" hangingPunct="1">
        <a:defRPr sz="1351" kern="1200">
          <a:solidFill>
            <a:schemeClr val="tx1"/>
          </a:solidFill>
          <a:latin typeface="+mn-lt"/>
          <a:ea typeface="+mn-ea"/>
          <a:cs typeface="+mn-cs"/>
        </a:defRPr>
      </a:lvl1pPr>
      <a:lvl2pPr marL="342905" algn="l" defTabSz="685808" rtl="0" eaLnBrk="1" latinLnBrk="0" hangingPunct="1">
        <a:defRPr sz="1351" kern="1200">
          <a:solidFill>
            <a:schemeClr val="tx1"/>
          </a:solidFill>
          <a:latin typeface="+mn-lt"/>
          <a:ea typeface="+mn-ea"/>
          <a:cs typeface="+mn-cs"/>
        </a:defRPr>
      </a:lvl2pPr>
      <a:lvl3pPr marL="685808" algn="l" defTabSz="685808" rtl="0" eaLnBrk="1" latinLnBrk="0" hangingPunct="1">
        <a:defRPr sz="1351" kern="1200">
          <a:solidFill>
            <a:schemeClr val="tx1"/>
          </a:solidFill>
          <a:latin typeface="+mn-lt"/>
          <a:ea typeface="+mn-ea"/>
          <a:cs typeface="+mn-cs"/>
        </a:defRPr>
      </a:lvl3pPr>
      <a:lvl4pPr marL="1028713" algn="l" defTabSz="685808" rtl="0" eaLnBrk="1" latinLnBrk="0" hangingPunct="1">
        <a:defRPr sz="1351" kern="1200">
          <a:solidFill>
            <a:schemeClr val="tx1"/>
          </a:solidFill>
          <a:latin typeface="+mn-lt"/>
          <a:ea typeface="+mn-ea"/>
          <a:cs typeface="+mn-cs"/>
        </a:defRPr>
      </a:lvl4pPr>
      <a:lvl5pPr marL="1371617" algn="l" defTabSz="685808" rtl="0" eaLnBrk="1" latinLnBrk="0" hangingPunct="1">
        <a:defRPr sz="1351" kern="1200">
          <a:solidFill>
            <a:schemeClr val="tx1"/>
          </a:solidFill>
          <a:latin typeface="+mn-lt"/>
          <a:ea typeface="+mn-ea"/>
          <a:cs typeface="+mn-cs"/>
        </a:defRPr>
      </a:lvl5pPr>
      <a:lvl6pPr marL="1714522" algn="l" defTabSz="685808" rtl="0" eaLnBrk="1" latinLnBrk="0" hangingPunct="1">
        <a:defRPr sz="1351" kern="1200">
          <a:solidFill>
            <a:schemeClr val="tx1"/>
          </a:solidFill>
          <a:latin typeface="+mn-lt"/>
          <a:ea typeface="+mn-ea"/>
          <a:cs typeface="+mn-cs"/>
        </a:defRPr>
      </a:lvl6pPr>
      <a:lvl7pPr marL="2057426" algn="l" defTabSz="685808" rtl="0" eaLnBrk="1" latinLnBrk="0" hangingPunct="1">
        <a:defRPr sz="1351" kern="1200">
          <a:solidFill>
            <a:schemeClr val="tx1"/>
          </a:solidFill>
          <a:latin typeface="+mn-lt"/>
          <a:ea typeface="+mn-ea"/>
          <a:cs typeface="+mn-cs"/>
        </a:defRPr>
      </a:lvl7pPr>
      <a:lvl8pPr marL="2400330" algn="l" defTabSz="685808" rtl="0" eaLnBrk="1" latinLnBrk="0" hangingPunct="1">
        <a:defRPr sz="1351" kern="1200">
          <a:solidFill>
            <a:schemeClr val="tx1"/>
          </a:solidFill>
          <a:latin typeface="+mn-lt"/>
          <a:ea typeface="+mn-ea"/>
          <a:cs typeface="+mn-cs"/>
        </a:defRPr>
      </a:lvl8pPr>
      <a:lvl9pPr marL="2743235" algn="l" defTabSz="685808"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18E9A-D1EB-2948-87C0-C0A35B63D221}" type="datetime1">
              <a:rPr lang="en-US" smtClean="0"/>
              <a:t>6/30/25</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ED37D-937C-2643-892B-5B4434EB85A7}" type="slidenum">
              <a:rPr lang="en-US" smtClean="0"/>
              <a:t>‹#›</a:t>
            </a:fld>
            <a:endParaRPr lang="en-US" dirty="0"/>
          </a:p>
        </p:txBody>
      </p:sp>
    </p:spTree>
    <p:extLst>
      <p:ext uri="{BB962C8B-B14F-4D97-AF65-F5344CB8AC3E}">
        <p14:creationId xmlns:p14="http://schemas.microsoft.com/office/powerpoint/2010/main" val="30252299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649" r:id="rId12"/>
    <p:sldLayoutId id="2147483654" r:id="rId13"/>
    <p:sldLayoutId id="21474836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6478" y="1530029"/>
            <a:ext cx="7835203" cy="1742092"/>
          </a:xfrm>
        </p:spPr>
        <p:txBody>
          <a:bodyPr>
            <a:noAutofit/>
          </a:bodyPr>
          <a:lstStyle/>
          <a:p>
            <a:r>
              <a:rPr lang="en-US" sz="4000" b="1" dirty="0">
                <a:latin typeface="Calibri" panose="020F0502020204030204" pitchFamily="34" charset="0"/>
                <a:cs typeface="Calibri" panose="020F0502020204030204" pitchFamily="34" charset="0"/>
              </a:rPr>
              <a:t>Internet of Things: Data Collection and Analysis</a:t>
            </a:r>
          </a:p>
        </p:txBody>
      </p:sp>
      <p:sp>
        <p:nvSpPr>
          <p:cNvPr id="3" name="Subtitle 2"/>
          <p:cNvSpPr>
            <a:spLocks noGrp="1"/>
          </p:cNvSpPr>
          <p:nvPr>
            <p:ph type="subTitle" idx="1"/>
          </p:nvPr>
        </p:nvSpPr>
        <p:spPr>
          <a:xfrm>
            <a:off x="3654697" y="4885566"/>
            <a:ext cx="5184479" cy="1742093"/>
          </a:xfrm>
        </p:spPr>
        <p:txBody>
          <a:bodyPr>
            <a:noAutofit/>
          </a:bodyPr>
          <a:lstStyle/>
          <a:p>
            <a:pPr algn="r"/>
            <a:r>
              <a:rPr lang="en-US" sz="2000" dirty="0">
                <a:latin typeface="Arial" panose="020B0604020202020204" pitchFamily="34" charset="0"/>
                <a:cs typeface="Arial" panose="020B0604020202020204" pitchFamily="34" charset="0"/>
              </a:rPr>
              <a:t>John L. Manferdelli</a:t>
            </a:r>
          </a:p>
          <a:p>
            <a:pPr algn="r"/>
            <a:r>
              <a:rPr lang="en-US" sz="2000" dirty="0" err="1">
                <a:latin typeface="Arial" panose="020B0604020202020204" pitchFamily="34" charset="0"/>
                <a:cs typeface="Arial" panose="020B0604020202020204" pitchFamily="34" charset="0"/>
              </a:rPr>
              <a:t>johnmanferdelli@hotmail.com</a:t>
            </a:r>
            <a:r>
              <a:rPr lang="en-US" sz="2000"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826477" y="5007220"/>
            <a:ext cx="2162908" cy="300210"/>
          </a:xfrm>
          <a:prstGeom prst="rect">
            <a:avLst/>
          </a:prstGeom>
          <a:noFill/>
        </p:spPr>
        <p:txBody>
          <a:bodyPr wrap="square" rtlCol="0">
            <a:spAutoFit/>
          </a:bodyPr>
          <a:lstStyle/>
          <a:p>
            <a:r>
              <a:rPr lang="en-US" sz="1351" dirty="0"/>
              <a:t>June 30, 2025,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308371"/>
            <a:ext cx="8498920" cy="651272"/>
          </a:xfrm>
        </p:spPr>
        <p:txBody>
          <a:bodyPr anchor="ctr">
            <a:noAutofit/>
          </a:bodyPr>
          <a:lstStyle/>
          <a:p>
            <a:pPr algn="ctr"/>
            <a:r>
              <a:rPr lang="en-US" sz="40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141" y="1962875"/>
                <a:ext cx="8270321" cy="382497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Law of large numbers: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p>
              <a:p>
                <a:pPr marL="600083" lvl="1" indent="-257178"/>
                <a:r>
                  <a:rPr lang="en-US" sz="2000" dirty="0">
                    <a:latin typeface="Calibri" panose="020F0502020204030204" pitchFamily="34" charset="0"/>
                    <a:ea typeface="Arial" charset="0"/>
                    <a:cs typeface="Calibri" panose="020F0502020204030204" pitchFamily="34" charset="0"/>
                  </a:rPr>
                  <a:t>Lim</a:t>
                </a:r>
                <a:r>
                  <a:rPr lang="en-US" sz="2000" baseline="-25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i="1">
                        <a:latin typeface="Cambria Math" panose="02040503050406030204" pitchFamily="18" charset="0"/>
                        <a:ea typeface="Arial" charset="0"/>
                        <a:cs typeface="Arial" charset="0"/>
                        <a:sym typeface="Wingdings" pitchFamily="2" charset="2"/>
                      </a:rPr>
                      <m:t>𝑃</m:t>
                    </m:r>
                    <m:d>
                      <m:dPr>
                        <m:ctrlPr>
                          <a:rPr lang="en-US" sz="2000" i="1">
                            <a:latin typeface="Cambria Math" panose="02040503050406030204" pitchFamily="18" charset="0"/>
                            <a:ea typeface="Arial" charset="0"/>
                            <a:cs typeface="Arial" charset="0"/>
                            <a:sym typeface="Wingdings" pitchFamily="2" charset="2"/>
                          </a:rPr>
                        </m:ctrlPr>
                      </m:dPr>
                      <m:e>
                        <m:d>
                          <m:dPr>
                            <m:begChr m:val="|"/>
                            <m:endChr m:val="|"/>
                            <m:ctrlPr>
                              <a:rPr lang="en-US" sz="2000" i="1">
                                <a:latin typeface="Cambria Math" panose="02040503050406030204" pitchFamily="18" charset="0"/>
                                <a:ea typeface="Arial" charset="0"/>
                                <a:cs typeface="Arial" charset="0"/>
                                <a:sym typeface="Wingdings" pitchFamily="2" charset="2"/>
                              </a:rPr>
                            </m:ctrlPr>
                          </m:dPr>
                          <m:e>
                            <m:f>
                              <m:fPr>
                                <m:ctrlPr>
                                  <a:rPr lang="en-US" sz="2000" i="1">
                                    <a:latin typeface="Cambria Math" panose="02040503050406030204" pitchFamily="18" charset="0"/>
                                    <a:cs typeface="Arial" charset="0"/>
                                    <a:sym typeface="Wingdings" pitchFamily="2" charset="2"/>
                                  </a:rPr>
                                </m:ctrlPr>
                              </m:fPr>
                              <m:num>
                                <m:sSub>
                                  <m:sSubPr>
                                    <m:ctrlPr>
                                      <a:rPr lang="en-US" sz="2000" i="1">
                                        <a:latin typeface="Cambria Math" panose="02040503050406030204" pitchFamily="18" charset="0"/>
                                        <a:cs typeface="Arial" charset="0"/>
                                        <a:sym typeface="Wingdings" pitchFamily="2" charset="2"/>
                                      </a:rPr>
                                    </m:ctrlPr>
                                  </m:sSubPr>
                                  <m:e>
                                    <m:r>
                                      <a:rPr lang="en-US" sz="2000" i="1">
                                        <a:latin typeface="Cambria Math" panose="02040503050406030204" pitchFamily="18" charset="0"/>
                                        <a:cs typeface="Arial" charset="0"/>
                                        <a:sym typeface="Wingdings" pitchFamily="2" charset="2"/>
                                      </a:rPr>
                                      <m:t>𝑆</m:t>
                                    </m:r>
                                  </m:e>
                                  <m:sub>
                                    <m:r>
                                      <a:rPr lang="en-US" sz="2000" i="1">
                                        <a:latin typeface="Cambria Math" panose="02040503050406030204" pitchFamily="18" charset="0"/>
                                        <a:cs typeface="Arial" charset="0"/>
                                        <a:sym typeface="Wingdings" pitchFamily="2" charset="2"/>
                                      </a:rPr>
                                      <m:t>𝑛</m:t>
                                    </m:r>
                                  </m:sub>
                                </m:sSub>
                              </m:num>
                              <m:den>
                                <m:r>
                                  <a:rPr lang="en-US" sz="2000" i="1">
                                    <a:latin typeface="Cambria Math" panose="02040503050406030204" pitchFamily="18" charset="0"/>
                                    <a:cs typeface="Arial" charset="0"/>
                                    <a:sym typeface="Wingdings" pitchFamily="2" charset="2"/>
                                  </a:rPr>
                                  <m:t>𝑛</m:t>
                                </m:r>
                              </m:den>
                            </m:f>
                            <m:r>
                              <a:rPr lang="en-US" sz="2000" i="1">
                                <a:latin typeface="Cambria Math" panose="02040503050406030204" pitchFamily="18" charset="0"/>
                                <a:cs typeface="Arial" charset="0"/>
                                <a:sym typeface="Wingdings" pitchFamily="2" charset="2"/>
                              </a:rPr>
                              <m:t> − </m:t>
                            </m:r>
                            <m:r>
                              <a:rPr lang="en-US" sz="2000" i="1">
                                <a:latin typeface="Cambria Math" panose="02040503050406030204" pitchFamily="18" charset="0"/>
                                <a:ea typeface="Cambria Math" panose="02040503050406030204" pitchFamily="18" charset="0"/>
                                <a:cs typeface="Arial" charset="0"/>
                                <a:sym typeface="Wingdings" pitchFamily="2" charset="2"/>
                              </a:rPr>
                              <m:t>𝜇</m:t>
                            </m:r>
                          </m:e>
                        </m:d>
                        <m:r>
                          <a:rPr lang="en-US" sz="2000" i="1">
                            <a:latin typeface="Cambria Math" panose="02040503050406030204" pitchFamily="18" charset="0"/>
                            <a:ea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𝜖</m:t>
                        </m:r>
                      </m:e>
                    </m:d>
                    <m:r>
                      <a:rPr lang="en-US" sz="2000" i="1">
                        <a:latin typeface="Cambria Math" panose="02040503050406030204" pitchFamily="18" charset="0"/>
                        <a:ea typeface="Cambria Math" panose="02040503050406030204" pitchFamily="18" charset="0"/>
                        <a:cs typeface="Arial" charset="0"/>
                        <a:sym typeface="Wingdings" pitchFamily="2" charset="2"/>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One of the most important theorems in probability is the central limit theorem which strengthens the law of large numbers.</a:t>
                </a:r>
              </a:p>
              <a:p>
                <a:pPr marL="257178" indent="-257178"/>
                <a:r>
                  <a:rPr lang="en-US" sz="2000" dirty="0">
                    <a:latin typeface="Calibri" panose="020F0502020204030204" pitchFamily="34" charset="0"/>
                    <a:ea typeface="Arial" charset="0"/>
                    <a:cs typeface="Calibri" panose="020F0502020204030204" pitchFamily="34" charset="0"/>
                  </a:rPr>
                  <a:t>Central Limit Theorem: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Let T</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𝑆</m:t>
                        </m:r>
                        <m:r>
                          <a:rPr lang="en-US" sz="2000" i="1" baseline="-25000">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𝑛</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𝑛</m:t>
                        </m:r>
                      </m:den>
                    </m:f>
                  </m:oMath>
                </a14:m>
                <a:r>
                  <a:rPr lang="en-US" sz="2000" dirty="0">
                    <a:latin typeface="Calibri" panose="020F0502020204030204" pitchFamily="34" charset="0"/>
                    <a:ea typeface="Arial" charset="0"/>
                    <a:cs typeface="Calibri" panose="020F0502020204030204" pitchFamily="34" charset="0"/>
                  </a:rPr>
                  <a:t>.  Then</a:t>
                </a:r>
              </a:p>
              <a:p>
                <a:pPr lvl="1" algn="l"/>
                <a:r>
                  <a:rPr lang="en-US" sz="2000" dirty="0">
                    <a:latin typeface="Calibri" panose="020F0502020204030204" pitchFamily="34" charset="0"/>
                    <a:ea typeface="Arial" charset="0"/>
                    <a:cs typeface="Calibri" panose="020F0502020204030204" pitchFamily="34" charset="0"/>
                  </a:rPr>
                  <a:t>P(a ≤ T</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 b)=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ad>
                          <m:radPr>
                            <m:degHide m:val="on"/>
                            <m:ctrlPr>
                              <a:rPr lang="en-US" sz="2000" i="1">
                                <a:latin typeface="Cambria Math" panose="02040503050406030204" pitchFamily="18" charset="0"/>
                                <a:cs typeface="Arial" charset="0"/>
                              </a:rPr>
                            </m:ctrlPr>
                          </m:radPr>
                          <m:deg/>
                          <m:e>
                            <m:r>
                              <m:rPr>
                                <m:nor/>
                              </m:rPr>
                              <a:rPr lang="en-US" sz="2000">
                                <a:latin typeface="Calibri" panose="020F0502020204030204" pitchFamily="34" charset="0"/>
                                <a:cs typeface="Calibri" panose="020F0502020204030204" pitchFamily="34" charset="0"/>
                              </a:rPr>
                              <m:t>2</m:t>
                            </m:r>
                            <m:r>
                              <m:rPr>
                                <m:sty m:val="p"/>
                              </m:rPr>
                              <a:rPr lang="el-GR" sz="2000" i="1">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𝑎</m:t>
                        </m:r>
                      </m:sub>
                      <m:sup>
                        <m:r>
                          <a:rPr lang="en-US" sz="2000" i="1">
                            <a:latin typeface="Cambria Math" panose="02040503050406030204" pitchFamily="18" charset="0"/>
                            <a:cs typeface="Arial" charset="0"/>
                          </a:rPr>
                          <m:t>𝑏</m:t>
                        </m:r>
                      </m:sup>
                      <m:e>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exp</m:t>
                            </m:r>
                          </m:fName>
                          <m:e>
                            <m:d>
                              <m:dPr>
                                <m:ctrlPr>
                                  <a:rPr lang="en-US" sz="2000" i="1">
                                    <a:latin typeface="Cambria Math" panose="02040503050406030204" pitchFamily="18" charset="0"/>
                                    <a:cs typeface="Arial" charset="0"/>
                                  </a:rPr>
                                </m:ctrlPr>
                              </m:dPr>
                              <m:e>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𝑥</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cs typeface="Arial" charset="0"/>
                                      </a:rPr>
                                      <m:t>2</m:t>
                                    </m:r>
                                  </m:den>
                                </m:f>
                              </m:e>
                            </m:d>
                          </m:e>
                        </m:func>
                        <m:r>
                          <a:rPr lang="en-US" sz="2000" i="1">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sz="1500"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141" y="1962875"/>
                <a:ext cx="8270321" cy="3824976"/>
              </a:xfrm>
              <a:blipFill>
                <a:blip r:embed="rId3"/>
                <a:stretch>
                  <a:fillRect l="-613" t="-1987" b="-16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1" y="6167127"/>
            <a:ext cx="1600200" cy="273844"/>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RNN</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2"/>
            <a:ext cx="8686800" cy="3760687"/>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Language models</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text generation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Translation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speech recognition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text summarization</a:t>
            </a: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References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https://medium.com/dejunhuang</a:t>
            </a:r>
          </a:p>
          <a:p>
            <a:pPr marL="600083" lvl="1" indent="-257178">
              <a:lnSpc>
                <a:spcPct val="100000"/>
              </a:lnSpc>
              <a:spcBef>
                <a:spcPts val="0"/>
              </a:spcBef>
            </a:pPr>
            <a:r>
              <a:rPr lang="en-US" sz="2000" dirty="0" err="1">
                <a:latin typeface="Calibri" panose="020F0502020204030204" pitchFamily="34" charset="0"/>
                <a:ea typeface="Arial" charset="0"/>
                <a:cs typeface="Calibri" panose="020F0502020204030204" pitchFamily="34" charset="0"/>
              </a:rPr>
              <a:t>leewayhertz.com</a:t>
            </a:r>
            <a:r>
              <a:rPr lang="en-US" sz="2000" dirty="0">
                <a:latin typeface="Calibri" panose="020F0502020204030204" pitchFamily="34" charset="0"/>
                <a:ea typeface="Arial" charset="0"/>
                <a:cs typeface="Calibri" panose="020F0502020204030204" pitchFamily="34" charset="0"/>
              </a:rPr>
              <a:t>/artificial-intelligence-application-development-company</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https://</a:t>
            </a:r>
            <a:r>
              <a:rPr lang="en-US" sz="2000" dirty="0" err="1">
                <a:latin typeface="Calibri" panose="020F0502020204030204" pitchFamily="34" charset="0"/>
                <a:ea typeface="Arial" charset="0"/>
                <a:cs typeface="Calibri" panose="020F0502020204030204" pitchFamily="34" charset="0"/>
              </a:rPr>
              <a:t>www.analyticsvidhya.com</a:t>
            </a:r>
            <a:r>
              <a:rPr lang="en-US" sz="2000" dirty="0">
                <a:latin typeface="Calibri" panose="020F0502020204030204" pitchFamily="34" charset="0"/>
                <a:ea typeface="Arial" charset="0"/>
                <a:cs typeface="Calibri" panose="020F0502020204030204" pitchFamily="34" charset="0"/>
              </a:rPr>
              <a:t>/</a:t>
            </a:r>
          </a:p>
          <a:p>
            <a:pPr algn="l"/>
            <a:endParaRPr lang="en-US" dirty="0">
              <a:latin typeface="Arial" charset="0"/>
              <a:ea typeface="Arial" charset="0"/>
              <a:cs typeface="Arial" charset="0"/>
            </a:endParaRPr>
          </a:p>
          <a:p>
            <a:pPr marL="257178" indent="-257178">
              <a:buFont typeface="Arial" charset="0"/>
              <a:buChar char="•"/>
            </a:pPr>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5"/>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DFA210E1-6A8A-FAE2-4BAC-D31605FF2C77}"/>
              </a:ext>
            </a:extLst>
          </p:cNvPr>
          <p:cNvSpPr txBox="1">
            <a:spLocks/>
          </p:cNvSpPr>
          <p:nvPr/>
        </p:nvSpPr>
        <p:spPr>
          <a:xfrm>
            <a:off x="7315200" y="6368154"/>
            <a:ext cx="16002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a:pPr/>
              <a:t>100</a:t>
            </a:fld>
            <a:endParaRPr lang="en-US" dirty="0"/>
          </a:p>
        </p:txBody>
      </p:sp>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5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221151" y="1249816"/>
            <a:ext cx="8452951" cy="3385958"/>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hlinkClick r:id="rId3"/>
              </a:rPr>
              <a:t>Reference</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hlinkClick r:id="rId3"/>
              </a:rPr>
              <a:t>https://www.altexsoft.com/blog/generative-ai/</a:t>
            </a: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Generative Adversarial Networks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Generator and Discriminator are both NN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Train them both and add noise</a:t>
            </a:r>
          </a:p>
          <a:p>
            <a:pPr algn="l"/>
            <a:r>
              <a:rPr lang="en-US" sz="2000" dirty="0">
                <a:latin typeface="Calibri" panose="020F0502020204030204" pitchFamily="34" charset="0"/>
                <a:ea typeface="Arial" charset="0"/>
                <a:cs typeface="Calibri" panose="020F0502020204030204" pitchFamily="34" charset="0"/>
              </a:rPr>
              <a:t>Transformers: </a:t>
            </a:r>
            <a:r>
              <a:rPr lang="en-US" sz="2000" dirty="0">
                <a:solidFill>
                  <a:srgbClr val="000000"/>
                </a:solidFill>
                <a:latin typeface="Calibri" panose="020F0502020204030204" pitchFamily="34" charset="0"/>
                <a:cs typeface="Calibri" panose="020F0502020204030204" pitchFamily="34" charset="0"/>
              </a:rPr>
              <a:t>Attention Is All You Need</a:t>
            </a:r>
          </a:p>
          <a:p>
            <a:pPr algn="l"/>
            <a:r>
              <a:rPr lang="en-US" sz="2000" dirty="0">
                <a:solidFill>
                  <a:srgbClr val="000000"/>
                </a:solidFill>
                <a:latin typeface="Calibri" panose="020F0502020204030204" pitchFamily="34" charset="0"/>
                <a:cs typeface="Calibri" panose="020F0502020204030204" pitchFamily="34" charset="0"/>
                <a:hlinkClick r:id="rId4"/>
              </a:rPr>
              <a:t>Ashish Vaswani</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5"/>
              </a:rPr>
              <a:t>Noam Shazeer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6"/>
              </a:rPr>
              <a:t>Niki Parmar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7"/>
              </a:rPr>
              <a:t>Jakob Uszkoreit</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8"/>
              </a:rPr>
              <a:t>Llion Jones</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9"/>
              </a:rPr>
              <a:t>Aidan N. Gomez</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0"/>
              </a:rPr>
              <a:t>Lukasz Kaiser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1"/>
              </a:rPr>
              <a:t>Illia Polosukhin</a:t>
            </a:r>
            <a:endParaRPr lang="en-US" sz="2000" dirty="0">
              <a:solidFill>
                <a:srgbClr val="000000"/>
              </a:solidFill>
              <a:latin typeface="Calibri" panose="020F0502020204030204" pitchFamily="34" charset="0"/>
              <a:cs typeface="Calibri" panose="020F0502020204030204" pitchFamily="34" charset="0"/>
            </a:endParaRP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algn="l"/>
            <a:endParaRPr lang="en-US" sz="1500"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88200" y="6294045"/>
            <a:ext cx="1600200" cy="273844"/>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5033" y="4194425"/>
            <a:ext cx="4073267" cy="2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75" y="14679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58" y="1282702"/>
            <a:ext cx="6179943" cy="48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3155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Papers</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1641" y="2137673"/>
            <a:ext cx="8322547" cy="3760687"/>
          </a:xfrm>
        </p:spPr>
        <p:txBody>
          <a:bodyPr>
            <a:noAutofit/>
          </a:bodyPr>
          <a:lstStyle/>
          <a:p>
            <a:pPr marL="257178" indent="-257178">
              <a:buFont typeface="+mj-lt"/>
              <a:buAutoNum type="arabicPeriod"/>
            </a:pPr>
            <a:r>
              <a:rPr lang="en-US" sz="2000" dirty="0">
                <a:latin typeface="Calibri" panose="020F0502020204030204" pitchFamily="34" charset="0"/>
                <a:cs typeface="Calibri" panose="020F0502020204030204" pitchFamily="34" charset="0"/>
              </a:rPr>
              <a:t>Ashish Vaswani et al,  Attention Is All You Need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a:latin typeface="Calibri" panose="020F0502020204030204" pitchFamily="34" charset="0"/>
                <a:cs typeface="Calibri" panose="020F0502020204030204" pitchFamily="34" charset="0"/>
              </a:rPr>
              <a:t>Yang et all, </a:t>
            </a:r>
            <a:r>
              <a:rPr lang="en-US" sz="2000" dirty="0" err="1">
                <a:latin typeface="Calibri" panose="020F0502020204030204" pitchFamily="34" charset="0"/>
                <a:cs typeface="Calibri" panose="020F0502020204030204" pitchFamily="34" charset="0"/>
              </a:rPr>
              <a:t>XLNet</a:t>
            </a:r>
            <a:r>
              <a:rPr lang="en-US" sz="2000" dirty="0">
                <a:latin typeface="Calibri" panose="020F0502020204030204" pitchFamily="34" charset="0"/>
                <a:cs typeface="Calibri" panose="020F0502020204030204" pitchFamily="34" charset="0"/>
              </a:rPr>
              <a:t>: Generalized Autoregressive Pretraining for Language Understanding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a:latin typeface="Calibri" panose="020F0502020204030204" pitchFamily="34" charset="0"/>
                <a:cs typeface="Calibri" panose="020F0502020204030204" pitchFamily="34" charset="0"/>
              </a:rPr>
              <a:t>Zhu, Label Propagation</a:t>
            </a:r>
          </a:p>
          <a:p>
            <a:pPr marL="257178" indent="-257178">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G-shard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257178" indent="-257178">
              <a:buFont typeface="+mj-lt"/>
              <a:buAutoNum type="arabicPeriod"/>
            </a:pPr>
            <a:r>
              <a:rPr lang="en-US" sz="2000" dirty="0">
                <a:latin typeface="Calibri" panose="020F0502020204030204" pitchFamily="34" charset="0"/>
                <a:cs typeface="Calibri" panose="020F0502020204030204" pitchFamily="34" charset="0"/>
              </a:rPr>
              <a:t>Devlin et al, BERT</a:t>
            </a:r>
          </a:p>
          <a:p>
            <a:pPr marL="257178" indent="-257178">
              <a:buFont typeface="+mj-lt"/>
              <a:buAutoNum type="arabicPeriod"/>
            </a:pPr>
            <a:endParaRPr lang="en-US" sz="1200" dirty="0"/>
          </a:p>
          <a:p>
            <a:pPr marL="257178" indent="-257178">
              <a:buFont typeface="+mj-lt"/>
              <a:buAutoNum type="arabicPeriod"/>
            </a:pPr>
            <a:endParaRPr lang="en-US" sz="15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Attention and Transformers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377538"/>
                <a:ext cx="8686800" cy="4418431"/>
              </a:xfrm>
            </p:spPr>
            <p:txBody>
              <a:bodyPr>
                <a:noAutofit/>
              </a:bodyPr>
              <a:lstStyle/>
              <a:p>
                <a:pPr marL="257178" indent="-257178">
                  <a:spcBef>
                    <a:spcPts val="400"/>
                  </a:spcBef>
                  <a:buFont typeface="Arial"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t> – parameters</a:t>
                </a:r>
              </a:p>
              <a:p>
                <a:pPr marL="257178" indent="-257178">
                  <a:spcBef>
                    <a:spcPts val="400"/>
                  </a:spcBef>
                  <a:buFont typeface="Arial" charset="0"/>
                  <a:buChar char="•"/>
                </a:pPr>
                <a:r>
                  <a:rPr lang="en-US" sz="2000" dirty="0"/>
                  <a:t>w – word</a:t>
                </a:r>
              </a:p>
              <a:p>
                <a:pPr marL="257178" indent="-257178">
                  <a:spcBef>
                    <a:spcPts val="400"/>
                  </a:spcBef>
                  <a:buFont typeface="Arial"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𝑤</m:t>
                        </m:r>
                      </m:sub>
                    </m:sSub>
                    <m:r>
                      <a:rPr lang="en-US" sz="2000" b="0" i="1" smtClean="0">
                        <a:latin typeface="Cambria Math" panose="02040503050406030204" pitchFamily="18" charset="0"/>
                        <a:ea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sup>
                    </m:sSup>
                  </m:oMath>
                </a14:m>
                <a:r>
                  <a:rPr lang="en-US" sz="2000" dirty="0"/>
                  <a:t> embedding in real vector space, </a:t>
                </a:r>
                <a14:m>
                  <m:oMath xmlns:m="http://schemas.openxmlformats.org/officeDocument/2006/math">
                    <m:r>
                      <a:rPr lang="en-US" sz="2000" b="0" i="1" smtClean="0">
                        <a:latin typeface="Cambria Math" panose="02040503050406030204" pitchFamily="18" charset="0"/>
                      </a:rPr>
                      <m:t>𝑑</m:t>
                    </m:r>
                  </m:oMath>
                </a14:m>
                <a:r>
                  <a:rPr lang="en-US" sz="2000" dirty="0"/>
                  <a:t> is dictionary size</a:t>
                </a:r>
              </a:p>
              <a:p>
                <a:pPr marL="257178" indent="-257178">
                  <a:spcBef>
                    <a:spcPts val="400"/>
                  </a:spcBef>
                  <a:buFont typeface="Arial"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𝑐</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𝑣</m:t>
                        </m:r>
                      </m:num>
                      <m:den>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e>
                            </m:d>
                          </m:e>
                        </m:d>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𝑣</m:t>
                            </m:r>
                          </m:e>
                        </m:d>
                        <m:r>
                          <a:rPr lang="en-US" sz="2000" b="0" i="1" smtClean="0">
                            <a:latin typeface="Cambria Math" panose="02040503050406030204" pitchFamily="18" charset="0"/>
                          </a:rPr>
                          <m:t>|</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e>
                        </m:d>
                      </m:e>
                    </m:func>
                  </m:oMath>
                </a14:m>
                <a:endParaRPr lang="en-US" sz="2000" b="0" dirty="0">
                  <a:ea typeface="Cambria Math" panose="02040503050406030204" pitchFamily="18" charset="0"/>
                </a:endParaRPr>
              </a:p>
              <a:p>
                <a:pPr marL="257178" indent="-257178">
                  <a:spcBef>
                    <a:spcPts val="400"/>
                  </a:spcBef>
                  <a:buFont typeface="Arial" charset="0"/>
                  <a:buChar char="•"/>
                </a:pPr>
                <a:r>
                  <a:rPr lang="en-US" sz="2000" dirty="0"/>
                  <a:t>Intuition: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𝑃𝑎𝑟𝑖𝑠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𝐹𝑟𝑎𝑛𝑐𝑒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𝐼𝑡𝑎𝑙𝑦</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𝑅𝑜𝑚𝑒</m:t>
                        </m:r>
                      </m:sub>
                    </m:sSub>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𝑤</m:t>
                        </m:r>
                      </m:sub>
                    </m:sSub>
                  </m:oMath>
                </a14:m>
                <a:r>
                  <a:rPr lang="en-US" sz="2000" dirty="0"/>
                  <a:t> is word embedding (word2vec)</a:t>
                </a:r>
              </a:p>
              <a:p>
                <a:pPr marL="257178" indent="-257178">
                  <a:spcBef>
                    <a:spcPts val="400"/>
                  </a:spcBef>
                  <a:buFont typeface="Arial" charset="0"/>
                  <a:buChar char="•"/>
                </a:pPr>
                <a:r>
                  <a:rPr lang="en-US" sz="2000" dirty="0"/>
                  <a:t>Skip gram model: </a:t>
                </a:r>
                <a14:m>
                  <m:oMath xmlns:m="http://schemas.openxmlformats.org/officeDocument/2006/math">
                    <m:r>
                      <a:rPr lang="en-US" sz="2000" b="0" i="1" smtClean="0">
                        <a:latin typeface="Cambria Math" panose="02040503050406030204" pitchFamily="18" charset="0"/>
                      </a:rPr>
                      <m:t>𝐽</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𝑇</m:t>
                        </m:r>
                      </m:den>
                    </m:f>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𝑇</m:t>
                        </m:r>
                      </m:sup>
                      <m:e>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lg</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𝑃</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sub>
                                    </m:sSub>
                                  </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e>
                                </m:d>
                              </m:e>
                            </m:d>
                          </m:e>
                        </m:func>
                      </m:e>
                    </m:nary>
                    <m:r>
                      <a:rPr lang="en-US" sz="2000" b="0" i="1" smtClean="0">
                        <a:latin typeface="Cambria Math" panose="02040503050406030204" pitchFamily="18" charset="0"/>
                        <a:ea typeface="Cambria Math" panose="02040503050406030204" pitchFamily="18" charset="0"/>
                      </a:rPr>
                      <m:t> </m:t>
                    </m:r>
                  </m:oMath>
                </a14:m>
                <a:r>
                  <a:rPr lang="en-US" sz="2000" dirty="0"/>
                  <a:t>.  Minimize</a:t>
                </a:r>
              </a:p>
              <a:p>
                <a:pPr marL="257178" indent="-257178">
                  <a:spcBef>
                    <a:spcPts val="400"/>
                  </a:spcBef>
                  <a:buFont typeface="Arial" charset="0"/>
                  <a:buChar char="•"/>
                </a:pPr>
                <a:r>
                  <a:rPr lang="en-US" sz="2000" b="0" dirty="0"/>
                  <a:t>For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𝑘</m:t>
                        </m:r>
                      </m:sup>
                    </m:sSup>
                  </m:oMath>
                </a14:m>
                <a:r>
                  <a:rPr lang="en-US" sz="2000" b="0" dirty="0"/>
                  <a:t> ,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𝑆𝑜𝑓𝑡𝑚𝑎𝑥</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𝑣</m:t>
                                </m:r>
                              </m:e>
                            </m:acc>
                          </m:e>
                        </m:d>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num>
                      <m:den>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𝑘</m:t>
                            </m:r>
                          </m:sub>
                          <m:sup/>
                          <m:e>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e>
                        </m:nary>
                      </m:den>
                    </m:f>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𝐽</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𝑇</m:t>
                        </m:r>
                      </m:den>
                    </m:f>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𝑇</m:t>
                        </m:r>
                      </m:sup>
                      <m:e>
                        <m:r>
                          <a:rPr lang="en-US" sz="2000" b="0" i="1" smtClean="0">
                            <a:latin typeface="Cambria Math" panose="02040503050406030204" pitchFamily="18" charset="0"/>
                            <a:ea typeface="Cambria Math" panose="02040503050406030204" pitchFamily="18" charset="0"/>
                          </a:rPr>
                          <m:t>[</m:t>
                        </m:r>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≠0</m:t>
                            </m:r>
                          </m:sub>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𝑗</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e>
                            </m:d>
                          </m:e>
                        </m:nary>
                        <m:r>
                          <a:rPr lang="en-US" sz="2000" b="0" i="1" smtClean="0">
                            <a:latin typeface="Cambria Math" panose="02040503050406030204" pitchFamily="18" charset="0"/>
                            <a:ea typeface="Cambria Math" panose="02040503050406030204" pitchFamily="18" charset="0"/>
                          </a:rPr>
                          <m:t>]</m:t>
                        </m:r>
                      </m:e>
                    </m:nary>
                  </m:oMath>
                </a14:m>
                <a:endParaRPr lang="en-US" sz="2000" b="0" i="1" dirty="0">
                  <a:latin typeface="Cambria Math" panose="02040503050406030204" pitchFamily="18" charset="0"/>
                </a:endParaRP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sub>
                            </m:sSub>
                          </m:e>
                          <m:sup>
                            <m:r>
                              <a:rPr lang="en-US" sz="2000" b="0" i="1" smtClean="0">
                                <a:latin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ub>
                        </m:sSub>
                      </m:num>
                      <m:den>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𝑤</m:t>
                            </m:r>
                          </m:sub>
                          <m:sup/>
                          <m:e>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𝑤</m:t>
                                    </m:r>
                                  </m:sub>
                                </m:sSub>
                              </m:e>
                              <m:sup>
                                <m:r>
                                  <a:rPr lang="en-US" sz="2000" b="0" i="1" smtClean="0">
                                    <a:latin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𝑤</m:t>
                                </m:r>
                              </m:sub>
                            </m:sSub>
                            <m:r>
                              <a:rPr lang="en-US" sz="2000" b="0" i="1" smtClean="0">
                                <a:latin typeface="Cambria Math" panose="02040503050406030204" pitchFamily="18" charset="0"/>
                                <a:ea typeface="Cambria Math" panose="02040503050406030204" pitchFamily="18" charset="0"/>
                              </a:rPr>
                              <m:t>)</m:t>
                            </m:r>
                          </m:e>
                        </m:nary>
                      </m:den>
                    </m:f>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𝑘</m:t>
                    </m:r>
                  </m:oMath>
                </a14:m>
                <a:r>
                  <a:rPr lang="en-US" sz="2000" dirty="0"/>
                  <a:t> is size of vocabulary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377538"/>
                <a:ext cx="8686800" cy="4418431"/>
              </a:xfrm>
              <a:blipFill>
                <a:blip r:embed="rId3"/>
                <a:stretch>
                  <a:fillRect l="-730" t="-1719" b="-94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65422" y="6277775"/>
            <a:ext cx="1600200" cy="273844"/>
          </a:xfrm>
        </p:spPr>
        <p:txBody>
          <a:bodyPr/>
          <a:lstStyle/>
          <a:p>
            <a:fld id="{FA32F8ED-EEB4-4D51-9E8E-3B145D9B9811}" type="slidenum">
              <a:rPr lang="en-US" smtClean="0"/>
              <a:pPr/>
              <a:t>104</a:t>
            </a:fld>
            <a:endParaRPr lang="en-US" dirty="0"/>
          </a:p>
        </p:txBody>
      </p:sp>
      <p:sp>
        <p:nvSpPr>
          <p:cNvPr id="4" name="TextBox 3">
            <a:extLst>
              <a:ext uri="{FF2B5EF4-FFF2-40B4-BE49-F238E27FC236}">
                <a16:creationId xmlns:a16="http://schemas.microsoft.com/office/drawing/2014/main" id="{DF68FF61-C011-BA93-C6B8-34148842B88E}"/>
              </a:ext>
            </a:extLst>
          </p:cNvPr>
          <p:cNvSpPr txBox="1"/>
          <p:nvPr/>
        </p:nvSpPr>
        <p:spPr>
          <a:xfrm>
            <a:off x="228600" y="6159640"/>
            <a:ext cx="2213149" cy="300082"/>
          </a:xfrm>
          <a:prstGeom prst="rect">
            <a:avLst/>
          </a:prstGeom>
          <a:noFill/>
        </p:spPr>
        <p:txBody>
          <a:bodyPr wrap="square" rtlCol="0">
            <a:spAutoFit/>
          </a:bodyPr>
          <a:lstStyle/>
          <a:p>
            <a:r>
              <a:rPr lang="en-US" dirty="0"/>
              <a:t>From Ike Chaung’s notes</a:t>
            </a:r>
          </a:p>
        </p:txBody>
      </p:sp>
    </p:spTree>
    <p:extLst>
      <p:ext uri="{BB962C8B-B14F-4D97-AF65-F5344CB8AC3E}">
        <p14:creationId xmlns:p14="http://schemas.microsoft.com/office/powerpoint/2010/main" val="2044042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377538"/>
                <a:ext cx="8686800" cy="4418431"/>
              </a:xfrm>
            </p:spPr>
            <p:txBody>
              <a:bodyPr>
                <a:noAutofit/>
              </a:bodyPr>
              <a:lstStyle/>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2</m:t>
                            </m:r>
                          </m:sub>
                        </m:sSub>
                      </m:sub>
                    </m:sSub>
                    <m:r>
                      <a:rPr lang="en-US" sz="2000" i="1">
                        <a:latin typeface="Cambria Math" panose="02040503050406030204" pitchFamily="18" charset="0"/>
                      </a:rPr>
                      <m:t>,</m:t>
                    </m:r>
                    <m:r>
                      <a:rPr lang="en-US" sz="2000" b="0" i="0"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𝑘</m:t>
                            </m:r>
                          </m:sub>
                        </m:sSub>
                      </m:sub>
                    </m:sSub>
                    <m:r>
                      <a:rPr lang="en-US" sz="2000" b="0" i="1" smtClean="0">
                        <a:latin typeface="Cambria Math" panose="02040503050406030204" pitchFamily="18" charset="0"/>
                      </a:rPr>
                      <m:t>)</m:t>
                    </m:r>
                  </m:oMath>
                </a14:m>
                <a:endParaRPr lang="en-US" sz="2000" dirty="0"/>
              </a:p>
              <a:p>
                <a:pPr marL="257178" indent="-257178">
                  <a:spcBef>
                    <a:spcPts val="400"/>
                  </a:spcBef>
                  <a:buFont typeface="Arial" charset="0"/>
                  <a:buChar char="•"/>
                </a:pPr>
                <a:r>
                  <a:rPr lang="en-US" sz="2000" dirty="0"/>
                  <a:t>Keys: </a:t>
                </a:r>
                <a14:m>
                  <m:oMath xmlns:m="http://schemas.openxmlformats.org/officeDocument/2006/math">
                    <m:r>
                      <a:rPr lang="en-US" sz="2000" i="1" smtClean="0">
                        <a:latin typeface="Cambria Math" panose="02040503050406030204" pitchFamily="18" charset="0"/>
                        <a:ea typeface="Cambria Math" panose="02040503050406030204" pitchFamily="18" charset="0"/>
                      </a:rPr>
                      <m:t>𝜅</m:t>
                    </m:r>
                  </m:oMath>
                </a14:m>
                <a:endParaRPr lang="en-US" sz="2000" dirty="0">
                  <a:ea typeface="Cambria Math" panose="02040503050406030204" pitchFamily="18" charset="0"/>
                </a:endParaRPr>
              </a:p>
              <a:p>
                <a:pPr marL="257178" indent="-257178">
                  <a:spcBef>
                    <a:spcPts val="400"/>
                  </a:spcBef>
                  <a:buFont typeface="Arial" charset="0"/>
                  <a:buChar char="•"/>
                </a:pPr>
                <a:r>
                  <a:rPr lang="en-US" sz="2000" dirty="0"/>
                  <a:t>Values: </a:t>
                </a:r>
                <a14:m>
                  <m:oMath xmlns:m="http://schemas.openxmlformats.org/officeDocument/2006/math">
                    <m:r>
                      <a:rPr lang="en-US" sz="200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oMath>
                </a14:m>
                <a:endParaRPr lang="en-US" sz="2000" dirty="0"/>
              </a:p>
              <a:p>
                <a:pPr marL="257178" indent="-257178">
                  <a:spcBef>
                    <a:spcPts val="400"/>
                  </a:spcBef>
                  <a:buFont typeface="Arial" charset="0"/>
                  <a:buChar char="•"/>
                </a:pPr>
                <a:r>
                  <a:rPr lang="en-US" sz="2000" dirty="0"/>
                  <a:t>Query: </a:t>
                </a:r>
                <a14:m>
                  <m:oMath xmlns:m="http://schemas.openxmlformats.org/officeDocument/2006/math">
                    <m:r>
                      <a:rPr lang="en-US" sz="2000" b="0" i="1" smtClean="0">
                        <a:latin typeface="Cambria Math" panose="02040503050406030204" pitchFamily="18" charset="0"/>
                      </a:rPr>
                      <m:t>𝑞</m:t>
                    </m:r>
                  </m:oMath>
                </a14:m>
                <a:endParaRPr lang="en-US" sz="2000" dirty="0"/>
              </a:p>
              <a:p>
                <a:pPr marL="257178" indent="-257178">
                  <a:spcBef>
                    <a:spcPts val="400"/>
                  </a:spcBef>
                  <a:buFont typeface="Arial" charset="0"/>
                  <a:buChar char="•"/>
                </a:pPr>
                <a:r>
                  <a:rPr lang="en-US" sz="2000" dirty="0"/>
                  <a:t>Want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oMath>
                </a14:m>
                <a:endParaRPr lang="en-US" sz="2000" dirty="0"/>
              </a:p>
              <a:p>
                <a:pPr marL="257178" indent="-257178">
                  <a:spcBef>
                    <a:spcPts val="400"/>
                  </a:spcBef>
                  <a:buFont typeface="Arial" charset="0"/>
                  <a:buChar char="•"/>
                </a:pPr>
                <a14:m>
                  <m:oMath xmlns:m="http://schemas.openxmlformats.org/officeDocument/2006/math">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𝜅</m:t>
                        </m:r>
                      </m:e>
                    </m:acc>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ℝ</m:t>
                        </m:r>
                      </m:e>
                      <m:sup>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𝑘</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𝑘</m:t>
                            </m:r>
                          </m:sub>
                        </m:sSub>
                      </m:sup>
                    </m:sSup>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𝑘</m:t>
                        </m:r>
                      </m:sub>
                    </m:sSub>
                  </m:oMath>
                </a14:m>
                <a:r>
                  <a:rPr lang="en-US" sz="2000" dirty="0"/>
                  <a:t> is size of vocabulary,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𝑘</m:t>
                        </m:r>
                      </m:sub>
                    </m:sSub>
                  </m:oMath>
                </a14:m>
                <a:r>
                  <a:rPr lang="en-US" sz="2000" dirty="0"/>
                  <a:t> is number of keys</a:t>
                </a: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𝑊</m:t>
                    </m:r>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ℝ</m:t>
                        </m:r>
                      </m:e>
                      <m:sup>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𝑘</m:t>
                            </m:r>
                          </m:sub>
                        </m:sSub>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𝑑</m:t>
                        </m:r>
                      </m:sup>
                    </m:sSup>
                  </m:oMath>
                </a14:m>
                <a:r>
                  <a:rPr lang="en-US" sz="2000" dirty="0"/>
                  <a:t> is encoder. </a:t>
                </a: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𝑇</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𝜅</m:t>
                        </m:r>
                      </m:e>
                    </m:acc>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𝑘</m:t>
                            </m:r>
                          </m:sub>
                        </m:sSub>
                      </m:sup>
                    </m:sSup>
                  </m:oMath>
                </a14:m>
                <a:r>
                  <a:rPr lang="en-US" sz="2000" dirty="0"/>
                  <a:t> </a:t>
                </a: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𝑞</m:t>
                    </m:r>
                  </m:oMath>
                </a14:m>
                <a:r>
                  <a:rPr lang="en-US" sz="2000" dirty="0"/>
                  <a:t>,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q</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1</m:t>
                        </m:r>
                      </m:sup>
                    </m:sSup>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𝜅</m:t>
                        </m:r>
                      </m:e>
                      <m:e>
                        <m:r>
                          <a:rPr lang="en-US" sz="2000" b="0" i="1" smtClean="0">
                            <a:latin typeface="Cambria Math" panose="02040503050406030204" pitchFamily="18" charset="0"/>
                            <a:ea typeface="Cambria Math" panose="02040503050406030204" pitchFamily="18" charset="0"/>
                          </a:rPr>
                          <m:t>𝑞</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𝐾</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𝑄</m:t>
                    </m:r>
                  </m:oMath>
                </a14:m>
                <a:r>
                  <a:rPr lang="en-US" sz="2000" dirty="0"/>
                  <a:t> ,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𝐾</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𝑄</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m:t>
                        </m:r>
                      </m:sup>
                    </m:sSup>
                  </m:oMath>
                </a14:m>
                <a:endParaRPr lang="en-US" sz="2000" dirty="0"/>
              </a:p>
              <a:p>
                <a:pPr marL="257178" indent="-257178">
                  <a:spcBef>
                    <a:spcPts val="400"/>
                  </a:spcBef>
                  <a:buFont typeface="Arial" charset="0"/>
                  <a:buChar char="•"/>
                </a:pPr>
                <a:r>
                  <a:rPr lang="en-US" sz="2000" b="0" dirty="0"/>
                  <a:t>a</a:t>
                </a:r>
                <a14:m>
                  <m:oMath xmlns:m="http://schemas.openxmlformats.org/officeDocument/2006/math">
                    <m:r>
                      <a:rPr lang="en-US" sz="2000" b="0" i="1" smtClean="0">
                        <a:latin typeface="Cambria Math" panose="02040503050406030204" pitchFamily="18" charset="0"/>
                      </a:rPr>
                      <m:t>𝑡𝑡𝑒𝑛𝑡𝑖𝑜𝑛</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𝑞</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𝑣</m:t>
                        </m:r>
                      </m:e>
                    </m:d>
                    <m:r>
                      <a:rPr lang="en-US" sz="2000" b="0" i="1" smtClean="0">
                        <a:latin typeface="Cambria Math" panose="02040503050406030204" pitchFamily="18" charset="0"/>
                        <a:ea typeface="Cambria Math" panose="02040503050406030204" pitchFamily="18" charset="0"/>
                      </a:rPr>
                      <m:t>=</m:t>
                    </m:r>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𝜅</m:t>
                        </m:r>
                      </m:sub>
                      <m:sup/>
                      <m:e>
                        <m:r>
                          <a:rPr lang="en-US" sz="2000" b="0" i="1" smtClean="0">
                            <a:latin typeface="Cambria Math" panose="02040503050406030204" pitchFamily="18" charset="0"/>
                            <a:ea typeface="Cambria Math" panose="02040503050406030204" pitchFamily="18" charset="0"/>
                          </a:rPr>
                          <m:t>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𝜅</m:t>
                            </m:r>
                          </m:e>
                          <m:e>
                            <m:r>
                              <a:rPr lang="en-US" sz="2000" b="0" i="1" smtClean="0">
                                <a:latin typeface="Cambria Math" panose="02040503050406030204" pitchFamily="18" charset="0"/>
                                <a:ea typeface="Cambria Math" panose="02040503050406030204" pitchFamily="18" charset="0"/>
                              </a:rPr>
                              <m:t>𝑞</m:t>
                            </m:r>
                          </m:e>
                        </m:d>
                        <m:r>
                          <a:rPr lang="en-US" sz="2000" b="0" i="1" smtClean="0">
                            <a:latin typeface="Cambria Math" panose="02040503050406030204" pitchFamily="18" charset="0"/>
                            <a:ea typeface="Cambria Math" panose="02040503050406030204" pitchFamily="18" charset="0"/>
                          </a:rPr>
                          <m:t>𝑣</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𝜅</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𝑠𝑜𝑓𝑡𝑚𝑎𝑥</m:t>
                            </m:r>
                          </m:e>
                          <m:sub>
                            <m:r>
                              <a:rPr lang="en-US" sz="2000" b="0" i="1" smtClean="0">
                                <a:latin typeface="Cambria Math" panose="02040503050406030204" pitchFamily="18" charset="0"/>
                                <a:ea typeface="Cambria Math" panose="02040503050406030204" pitchFamily="18" charset="0"/>
                              </a:rPr>
                              <m:t>𝜅</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𝐾</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𝑄</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e>
                    </m:nary>
                  </m:oMath>
                </a14:m>
                <a:endParaRPr lang="en-US" sz="2000" dirty="0"/>
              </a:p>
              <a:p>
                <a:pPr marL="257178" indent="-257178">
                  <a:spcBef>
                    <a:spcPts val="400"/>
                  </a:spcBef>
                  <a:buFont typeface="Arial" charset="0"/>
                  <a:buChar char="•"/>
                </a:pPr>
                <a:r>
                  <a:rPr lang="en-US" sz="2000" dirty="0"/>
                  <a:t>Seq2seq RNN</a:t>
                </a:r>
              </a:p>
              <a:p>
                <a:pPr marL="257178" indent="-257178">
                  <a:spcBef>
                    <a:spcPts val="400"/>
                  </a:spcBef>
                  <a:buFont typeface="Arial" charset="0"/>
                  <a:buChar char="•"/>
                </a:pPr>
                <a:endParaRPr lang="en-US" sz="2000" dirty="0"/>
              </a:p>
              <a:p>
                <a:pPr marL="714378" lvl="1" indent="-257178">
                  <a:spcBef>
                    <a:spcPts val="400"/>
                  </a:spcBef>
                  <a:buFont typeface="Arial" charset="0"/>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377538"/>
                <a:ext cx="8686800" cy="4418431"/>
              </a:xfrm>
              <a:blipFill>
                <a:blip r:embed="rId3"/>
                <a:stretch>
                  <a:fillRect l="-730" t="-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65422" y="6277775"/>
            <a:ext cx="1600200" cy="273844"/>
          </a:xfrm>
        </p:spPr>
        <p:txBody>
          <a:bodyPr/>
          <a:lstStyle/>
          <a:p>
            <a:fld id="{FA32F8ED-EEB4-4D51-9E8E-3B145D9B9811}" type="slidenum">
              <a:rPr lang="en-US" smtClean="0"/>
              <a:pPr/>
              <a:t>105</a:t>
            </a:fld>
            <a:endParaRPr lang="en-US" dirty="0"/>
          </a:p>
        </p:txBody>
      </p:sp>
      <p:sp>
        <p:nvSpPr>
          <p:cNvPr id="4" name="TextBox 3">
            <a:extLst>
              <a:ext uri="{FF2B5EF4-FFF2-40B4-BE49-F238E27FC236}">
                <a16:creationId xmlns:a16="http://schemas.microsoft.com/office/drawing/2014/main" id="{DF68FF61-C011-BA93-C6B8-34148842B88E}"/>
              </a:ext>
            </a:extLst>
          </p:cNvPr>
          <p:cNvSpPr txBox="1"/>
          <p:nvPr/>
        </p:nvSpPr>
        <p:spPr>
          <a:xfrm>
            <a:off x="228600" y="6159640"/>
            <a:ext cx="2213149" cy="300082"/>
          </a:xfrm>
          <a:prstGeom prst="rect">
            <a:avLst/>
          </a:prstGeom>
          <a:noFill/>
        </p:spPr>
        <p:txBody>
          <a:bodyPr wrap="square" rtlCol="0">
            <a:spAutoFit/>
          </a:bodyPr>
          <a:lstStyle/>
          <a:p>
            <a:r>
              <a:rPr lang="en-US" dirty="0"/>
              <a:t>From Ike Chaung’s notes</a:t>
            </a:r>
          </a:p>
        </p:txBody>
      </p:sp>
    </p:spTree>
    <p:extLst>
      <p:ext uri="{BB962C8B-B14F-4D97-AF65-F5344CB8AC3E}">
        <p14:creationId xmlns:p14="http://schemas.microsoft.com/office/powerpoint/2010/main" val="41600028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377538"/>
                <a:ext cx="8686800" cy="5174081"/>
              </a:xfrm>
            </p:spPr>
            <p:txBody>
              <a:bodyPr>
                <a:noAutofit/>
              </a:bodyPr>
              <a:lstStyle/>
              <a:p>
                <a:pPr marL="257178" indent="-257178">
                  <a:spcBef>
                    <a:spcPts val="400"/>
                  </a:spcBef>
                  <a:buFont typeface="Arial" charset="0"/>
                  <a:buChar char="•"/>
                </a:pPr>
                <a:r>
                  <a:rPr lang="en-US" sz="2000" dirty="0"/>
                  <a:t>Input, </a:t>
                </a:r>
                <a14:m>
                  <m:oMath xmlns:m="http://schemas.openxmlformats.org/officeDocument/2006/math">
                    <m:r>
                      <a:rPr lang="en-US" sz="2000" b="0" i="1" smtClean="0">
                        <a:latin typeface="Cambria Math" panose="02040503050406030204" pitchFamily="18" charset="0"/>
                      </a:rPr>
                      <m:t>𝑥</m:t>
                    </m:r>
                  </m:oMath>
                </a14:m>
                <a:endParaRPr lang="en-US" sz="2000" dirty="0"/>
              </a:p>
              <a:p>
                <a:pPr marL="714378" lvl="1" indent="-257178">
                  <a:spcBef>
                    <a:spcPts val="400"/>
                  </a:spcBef>
                  <a:buFont typeface="Arial"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rPr>
                      <m:t>𝜅</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𝑊</m:t>
                            </m:r>
                          </m:e>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𝜅</m:t>
                            </m:r>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e>
                      <m:sup>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𝑥</m:t>
                            </m:r>
                          </m:sub>
                        </m:sSub>
                      </m:sup>
                    </m:sSup>
                  </m:oMath>
                </a14:m>
                <a:endParaRPr lang="en-US" sz="1800" dirty="0"/>
              </a:p>
              <a:p>
                <a:pPr marL="714378" lvl="1" indent="-257178">
                  <a:spcBef>
                    <a:spcPts val="400"/>
                  </a:spcBef>
                  <a:buFont typeface="Arial"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𝑊</m:t>
                            </m:r>
                          </m:e>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e>
                      <m:sup>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𝑥</m:t>
                            </m:r>
                          </m:sub>
                        </m:sSub>
                      </m:sup>
                    </m:sSup>
                  </m:oMath>
                </a14:m>
                <a:endParaRPr lang="en-US" sz="1800" dirty="0"/>
              </a:p>
              <a:p>
                <a:pPr marL="714378" lvl="1" indent="-257178">
                  <a:spcBef>
                    <a:spcPts val="400"/>
                  </a:spcBef>
                  <a:buFont typeface="Arial"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𝑞</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𝑊</m:t>
                            </m:r>
                          </m:e>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𝑞</m:t>
                            </m:r>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e>
                      <m:sup>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𝑥</m:t>
                            </m:r>
                          </m:sub>
                        </m:sSub>
                      </m:sup>
                    </m:sSup>
                  </m:oMath>
                </a14:m>
                <a:endParaRPr lang="en-US" sz="1800" dirty="0"/>
              </a:p>
              <a:p>
                <a:pPr marL="257178" indent="-257178">
                  <a:spcBef>
                    <a:spcPts val="400"/>
                  </a:spcBef>
                  <a:buFont typeface="Arial" charset="0"/>
                  <a:buChar char="•"/>
                </a:pPr>
                <a:r>
                  <a:rPr lang="en-US" sz="2000" dirty="0"/>
                  <a:t>Transformer is map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oMath>
                </a14:m>
                <a:r>
                  <a:rPr lang="en-US" sz="1800" dirty="0"/>
                  <a:t>,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oMath>
                </a14:m>
                <a:endParaRPr lang="en-US" sz="2000" dirty="0"/>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𝑞</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endParaRPr lang="en-US" sz="2000" dirty="0"/>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𝐾</m:t>
                        </m:r>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𝑘</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endParaRPr lang="en-US" sz="2000" dirty="0"/>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𝑉</m:t>
                        </m:r>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𝑣</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h</m:t>
                    </m:r>
                  </m:oMath>
                </a14:m>
                <a:r>
                  <a:rPr lang="en-US" sz="2000" dirty="0"/>
                  <a:t>  is index over transformers</a:t>
                </a:r>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𝑖𝑗</m:t>
                            </m:r>
                          </m:sub>
                        </m:sSub>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oMath>
                </a14:m>
                <a:r>
                  <a:rPr lang="en-US" sz="2000" dirty="0"/>
                  <a:t> are the attention weights</a:t>
                </a:r>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𝑖𝑗</m:t>
                            </m:r>
                          </m:sub>
                        </m:sSub>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𝑠𝑜𝑓𝑡𝑚𝑎𝑥</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sSup>
                              <m:sSupPr>
                                <m:ctrlPr>
                                  <a:rPr lang="en-US" sz="2000" i="1">
                                    <a:latin typeface="Cambria Math" panose="02040503050406030204" pitchFamily="18" charset="0"/>
                                  </a:rPr>
                                </m:ctrlPr>
                              </m:sSupPr>
                              <m:e>
                                <m:r>
                                  <a:rPr lang="en-US" sz="2000" i="1">
                                    <a:latin typeface="Cambria Math" panose="02040503050406030204" pitchFamily="18" charset="0"/>
                                  </a:rPr>
                                  <m:t>𝑄</m:t>
                                </m:r>
                              </m:e>
                              <m:sup>
                                <m:r>
                                  <a:rPr lang="en-US" sz="2000" i="1">
                                    <a:latin typeface="Cambria Math" panose="02040503050406030204" pitchFamily="18" charset="0"/>
                                  </a:rPr>
                                  <m:t>(</m:t>
                                </m:r>
                                <m:r>
                                  <a:rPr lang="en-US" sz="2000" i="1">
                                    <a:latin typeface="Cambria Math" panose="02040503050406030204" pitchFamily="18" charset="0"/>
                                  </a:rPr>
                                  <m:t>h</m:t>
                                </m:r>
                                <m:r>
                                  <a:rPr lang="en-US" sz="2000" i="1">
                                    <a:latin typeface="Cambria Math" panose="02040503050406030204" pitchFamily="18" charset="0"/>
                                  </a:rPr>
                                  <m:t>)</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sup>
                            <m:r>
                              <a:rPr lang="en-US" sz="2000" b="0" i="1" smtClean="0">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𝐾</m:t>
                            </m:r>
                          </m:e>
                          <m:sup>
                            <m:r>
                              <a:rPr lang="en-US" sz="2000" i="1">
                                <a:latin typeface="Cambria Math" panose="02040503050406030204" pitchFamily="18" charset="0"/>
                              </a:rPr>
                              <m:t>(</m:t>
                            </m:r>
                            <m:r>
                              <a:rPr lang="en-US" sz="2000" i="1">
                                <a:latin typeface="Cambria Math" panose="02040503050406030204" pitchFamily="18" charset="0"/>
                              </a:rPr>
                              <m:t>h</m:t>
                            </m:r>
                            <m:r>
                              <a:rPr lang="en-US" sz="2000" i="1">
                                <a:latin typeface="Cambria Math" panose="02040503050406030204" pitchFamily="18" charset="0"/>
                              </a:rPr>
                              <m:t>)</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num>
                      <m:den>
                        <m:rad>
                          <m:radPr>
                            <m:degHide m:val="on"/>
                            <m:ctrlPr>
                              <a:rPr lang="en-US" sz="2000" b="0" i="1" smtClean="0">
                                <a:latin typeface="Cambria Math" panose="02040503050406030204" pitchFamily="18" charset="0"/>
                              </a:rPr>
                            </m:ctrlPr>
                          </m:radPr>
                          <m:deg/>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𝑘</m:t>
                                </m:r>
                              </m:sub>
                            </m:sSub>
                          </m:e>
                        </m:rad>
                      </m:den>
                    </m:f>
                    <m:r>
                      <a:rPr lang="en-US" sz="2000" b="0" i="1" smtClean="0">
                        <a:latin typeface="Cambria Math" panose="02040503050406030204" pitchFamily="18" charset="0"/>
                      </a:rPr>
                      <m:t>)</m:t>
                    </m:r>
                  </m:oMath>
                </a14:m>
                <a:endParaRPr lang="en-US" sz="2000" dirty="0"/>
              </a:p>
              <a:p>
                <a:pPr marL="257178" indent="-257178">
                  <a:spcBef>
                    <a:spcPts val="400"/>
                  </a:spcBef>
                  <a:buFont typeface="Arial" charset="0"/>
                  <a:buChar char="•"/>
                </a:pPr>
                <a:r>
                  <a:rPr lang="en-US" sz="2000" dirty="0"/>
                  <a:t>Model parameters are </a:t>
                </a:r>
                <a14:m>
                  <m:oMath xmlns:m="http://schemas.openxmlformats.org/officeDocument/2006/math">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𝑞</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r>
                  <a:rPr lang="en-US" sz="2000" dirty="0"/>
                  <a:t>, </a:t>
                </a:r>
                <a14:m>
                  <m:oMath xmlns:m="http://schemas.openxmlformats.org/officeDocument/2006/math">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r>
                              <a:rPr lang="en-US" sz="2000" i="1">
                                <a:latin typeface="Cambria Math" panose="02040503050406030204" pitchFamily="18" charset="0"/>
                              </a:rPr>
                              <m:t>,</m:t>
                            </m:r>
                            <m:r>
                              <a:rPr lang="en-US" sz="2000" i="1">
                                <a:latin typeface="Cambria Math" panose="02040503050406030204" pitchFamily="18" charset="0"/>
                              </a:rPr>
                              <m:t>𝑘</m:t>
                            </m:r>
                          </m:sub>
                        </m:sSub>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sz="2000" dirty="0"/>
                  <a:t>, </a:t>
                </a:r>
                <a14:m>
                  <m:oMath xmlns:m="http://schemas.openxmlformats.org/officeDocument/2006/math">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r>
                              <a:rPr lang="en-US" sz="2000" i="1">
                                <a:latin typeface="Cambria Math" panose="02040503050406030204" pitchFamily="18" charset="0"/>
                              </a:rPr>
                              <m:t>,</m:t>
                            </m:r>
                            <m:r>
                              <a:rPr lang="en-US" sz="2000" b="0" i="1" smtClean="0">
                                <a:latin typeface="Cambria Math" panose="02040503050406030204" pitchFamily="18" charset="0"/>
                              </a:rPr>
                              <m:t>𝑣</m:t>
                            </m:r>
                          </m:sub>
                        </m:sSub>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oMath>
                </a14:m>
                <a:r>
                  <a:rPr lang="en-US" sz="2000" dirty="0"/>
                  <a:t>,</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𝑊</m:t>
                        </m:r>
                      </m:e>
                      <m:sub>
                        <m:r>
                          <a:rPr lang="en-US" sz="2000" b="0" i="1" dirty="0" smtClean="0">
                            <a:latin typeface="Cambria Math" panose="02040503050406030204" pitchFamily="18" charset="0"/>
                          </a:rPr>
                          <m:t>2</m:t>
                        </m:r>
                      </m:sub>
                    </m:sSub>
                  </m:oMath>
                </a14:m>
                <a:r>
                  <a:rPr lang="en-US" sz="2000" dirty="0"/>
                  <a:t>, layer embeddings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377538"/>
                <a:ext cx="8686800" cy="5174081"/>
              </a:xfrm>
              <a:blipFill>
                <a:blip r:embed="rId3"/>
                <a:stretch>
                  <a:fillRect l="-730" t="-147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65422" y="6277775"/>
            <a:ext cx="1600200" cy="273844"/>
          </a:xfrm>
        </p:spPr>
        <p:txBody>
          <a:bodyPr/>
          <a:lstStyle/>
          <a:p>
            <a:fld id="{FA32F8ED-EEB4-4D51-9E8E-3B145D9B9811}" type="slidenum">
              <a:rPr lang="en-US" smtClean="0"/>
              <a:pPr/>
              <a:t>106</a:t>
            </a:fld>
            <a:endParaRPr lang="en-US" dirty="0"/>
          </a:p>
        </p:txBody>
      </p:sp>
      <p:sp>
        <p:nvSpPr>
          <p:cNvPr id="4" name="TextBox 3">
            <a:extLst>
              <a:ext uri="{FF2B5EF4-FFF2-40B4-BE49-F238E27FC236}">
                <a16:creationId xmlns:a16="http://schemas.microsoft.com/office/drawing/2014/main" id="{DF68FF61-C011-BA93-C6B8-34148842B88E}"/>
              </a:ext>
            </a:extLst>
          </p:cNvPr>
          <p:cNvSpPr txBox="1"/>
          <p:nvPr/>
        </p:nvSpPr>
        <p:spPr>
          <a:xfrm>
            <a:off x="228600" y="6159640"/>
            <a:ext cx="2213149" cy="300082"/>
          </a:xfrm>
          <a:prstGeom prst="rect">
            <a:avLst/>
          </a:prstGeom>
          <a:noFill/>
        </p:spPr>
        <p:txBody>
          <a:bodyPr wrap="square" rtlCol="0">
            <a:spAutoFit/>
          </a:bodyPr>
          <a:lstStyle/>
          <a:p>
            <a:r>
              <a:rPr lang="en-US" dirty="0"/>
              <a:t>From Ike Chaung’s notes</a:t>
            </a:r>
          </a:p>
        </p:txBody>
      </p:sp>
    </p:spTree>
    <p:extLst>
      <p:ext uri="{BB962C8B-B14F-4D97-AF65-F5344CB8AC3E}">
        <p14:creationId xmlns:p14="http://schemas.microsoft.com/office/powerpoint/2010/main" val="1511183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8967"/>
            <a:ext cx="8686800" cy="651272"/>
          </a:xfrm>
        </p:spPr>
        <p:txBody>
          <a:bodyPr anchor="ctr">
            <a:noAutofit/>
          </a:bodyPr>
          <a:lstStyle/>
          <a:p>
            <a:pPr algn="ctr"/>
            <a:r>
              <a:rPr lang="en-US" sz="40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661" y="1944100"/>
                <a:ext cx="8299739" cy="296980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Chi squared distribution: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𝜐</a:t>
                </a:r>
                <a:r>
                  <a:rPr lang="en-US" sz="2000" dirty="0">
                    <a:latin typeface="Calibri" panose="020F0502020204030204" pitchFamily="34" charset="0"/>
                    <a:ea typeface="Arial" charset="0"/>
                    <a:cs typeface="Calibri" panose="020F0502020204030204" pitchFamily="34" charset="0"/>
                  </a:rPr>
                  <a:t> be independent, normally distributed random variables with mean 0 and variance 1.  Define 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𝜐</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For x≥0, k= 𝜐/2,</a:t>
                </a:r>
              </a:p>
              <a:p>
                <a:pPr lvl="1" algn="l"/>
                <a:r>
                  <a:rPr lang="en-US" sz="2000" dirty="0">
                    <a:latin typeface="Calibri" panose="020F0502020204030204" pitchFamily="34" charset="0"/>
                    <a:ea typeface="Arial" charset="0"/>
                    <a:cs typeface="Calibri" panose="020F0502020204030204" pitchFamily="34" charset="0"/>
                  </a:rPr>
                  <a:t>P(𝜒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baseline="3000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Γ</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0</m:t>
                        </m:r>
                      </m:sub>
                      <m:sup>
                        <m:r>
                          <a:rPr lang="en-US" sz="2000" i="1">
                            <a:latin typeface="Cambria Math" panose="02040503050406030204" pitchFamily="18" charset="0"/>
                            <a:cs typeface="Arial" charset="0"/>
                          </a:rPr>
                          <m:t>𝑥</m:t>
                        </m:r>
                      </m:sup>
                      <m:e>
                        <m:r>
                          <a:rPr lang="en-US" sz="2000" i="1">
                            <a:latin typeface="Cambria Math" panose="02040503050406030204" pitchFamily="18" charset="0"/>
                            <a:cs typeface="Arial" charset="0"/>
                          </a:rPr>
                          <m:t>𝑢</m:t>
                        </m:r>
                        <m:r>
                          <a:rPr lang="en-US" sz="2000" i="1">
                            <a:latin typeface="Cambria Math" panose="02040503050406030204" pitchFamily="18" charset="0"/>
                            <a:cs typeface="Arial" charset="0"/>
                          </a:rPr>
                          <m:t> </m:t>
                        </m:r>
                        <m:d>
                          <m:dPr>
                            <m:ctrlPr>
                              <a:rPr lang="en-US" sz="2000" i="1" baseline="30000">
                                <a:latin typeface="Cambria Math" panose="02040503050406030204" pitchFamily="18" charset="0"/>
                                <a:cs typeface="Arial" charset="0"/>
                              </a:rPr>
                            </m:ctrlPr>
                          </m:dPr>
                          <m:e>
                            <m:r>
                              <a:rPr lang="en-US" sz="2000" i="1" baseline="30000">
                                <a:latin typeface="Cambria Math" panose="02040503050406030204" pitchFamily="18" charset="0"/>
                                <a:cs typeface="Arial" charset="0"/>
                              </a:rPr>
                              <m:t>𝑘</m:t>
                            </m:r>
                            <m:r>
                              <a:rPr lang="en-US" sz="2000" i="1" baseline="30000">
                                <a:latin typeface="Cambria Math" panose="02040503050406030204" pitchFamily="18" charset="0"/>
                                <a:cs typeface="Arial" charset="0"/>
                              </a:rPr>
                              <m:t>_1</m:t>
                            </m:r>
                          </m:e>
                        </m:d>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exp</m:t>
                            </m:r>
                          </m:fName>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𝑢</m:t>
                                    </m:r>
                                  </m:num>
                                  <m:den>
                                    <m:r>
                                      <a:rPr lang="en-US" sz="2000" i="1">
                                        <a:latin typeface="Cambria Math" panose="02040503050406030204" pitchFamily="18" charset="0"/>
                                        <a:cs typeface="Arial" charset="0"/>
                                      </a:rPr>
                                      <m:t>2</m:t>
                                    </m:r>
                                  </m:den>
                                </m:f>
                              </m:e>
                            </m:d>
                          </m:e>
                        </m:func>
                        <m:r>
                          <a:rPr lang="en-US" sz="2000" i="1">
                            <a:latin typeface="Cambria Math" panose="02040503050406030204" pitchFamily="18" charset="0"/>
                            <a:cs typeface="Arial" charset="0"/>
                          </a:rPr>
                          <m:t>𝑑𝑢</m:t>
                        </m:r>
                      </m:e>
                    </m:nary>
                  </m:oMath>
                </a14:m>
                <a:endParaRPr lang="en-US" sz="2000" dirty="0">
                  <a:latin typeface="Calibri" panose="020F0502020204030204" pitchFamily="34" charset="0"/>
                  <a:ea typeface="Arial" charset="0"/>
                  <a:cs typeface="Calibri" panose="020F0502020204030204" pitchFamily="34" charset="0"/>
                </a:endParaRPr>
              </a:p>
              <a:p>
                <a:pPr lvl="1" algn="l"/>
                <a:r>
                  <a:rPr lang="en-US" sz="2000" dirty="0">
                    <a:latin typeface="Calibri" panose="020F0502020204030204" pitchFamily="34" charset="0"/>
                    <a:ea typeface="Arial" charset="0"/>
                    <a:cs typeface="Calibri" panose="020F0502020204030204" pitchFamily="34" charset="0"/>
                  </a:rPr>
                  <a:t>This is the chi distribution with 𝜐-1 degrees of freedom.</a:t>
                </a:r>
              </a:p>
              <a:p>
                <a:pPr lvl="1" algn="l"/>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Suppose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come from the same distribution. Let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is a hypothesis that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come from a normal distribution with mean 𝜇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Define S</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))/n.  We “accept”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with confidence .05 if 𝜒(.025)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𝑛𝑆</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 𝜒(.975).</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661" y="1944100"/>
                <a:ext cx="8299739" cy="2969804"/>
              </a:xfrm>
              <a:blipFill>
                <a:blip r:embed="rId3"/>
                <a:stretch>
                  <a:fillRect l="-611" t="-2564" r="-1985" b="-17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72300" y="6187223"/>
            <a:ext cx="1600200" cy="273844"/>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6" y="177743"/>
            <a:ext cx="8498920" cy="651272"/>
          </a:xfrm>
        </p:spPr>
        <p:txBody>
          <a:bodyPr anchor="ctr">
            <a:noAutofit/>
          </a:bodyPr>
          <a:lstStyle/>
          <a:p>
            <a:pPr algn="ctr"/>
            <a:r>
              <a:rPr lang="en-US" sz="40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7589" y="2064653"/>
                <a:ext cx="8123819" cy="363288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sz="2000" i="1">
                        <a:latin typeface="Cambria Math" panose="02040503050406030204" pitchFamily="18" charset="0"/>
                        <a:ea typeface="Arial" charset="0"/>
                        <a:cs typeface="Arial" charset="0"/>
                      </a:rPr>
                      <m:t>𝑛</m:t>
                    </m:r>
                    <m:r>
                      <a:rPr lang="en-US" sz="2000" i="1">
                        <a:latin typeface="Cambria Math" panose="02040503050406030204" pitchFamily="18" charset="0"/>
                        <a:ea typeface="Arial" charset="0"/>
                        <a:cs typeface="Arial" charset="0"/>
                      </a:rPr>
                      <m:t>!≈</m:t>
                    </m:r>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𝑛</m:t>
                        </m:r>
                      </m:e>
                    </m:rad>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𝑛</m:t>
                            </m:r>
                          </m:num>
                          <m:den>
                            <m:r>
                              <a:rPr lang="en-US" sz="2000" i="1">
                                <a:latin typeface="Cambria Math" panose="02040503050406030204" pitchFamily="18" charset="0"/>
                                <a:ea typeface="Cambria Math" panose="02040503050406030204" pitchFamily="18" charset="0"/>
                                <a:cs typeface="Arial" charset="0"/>
                              </a:rPr>
                              <m:t>𝑒</m:t>
                            </m:r>
                          </m:den>
                        </m:f>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𝑛</m:t>
                        </m:r>
                      </m:sup>
                    </m:sSup>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Newton approximations:</a:t>
                </a:r>
              </a:p>
              <a:p>
                <a:pPr marL="600083" lvl="1" indent="-257178"/>
                <a:r>
                  <a:rPr lang="en-US" sz="20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and then make successive iterations x</a:t>
                </a:r>
                <a:r>
                  <a:rPr lang="en-US" sz="2000" baseline="-25000" dirty="0">
                    <a:latin typeface="Calibri" panose="020F0502020204030204" pitchFamily="34" charset="0"/>
                    <a:ea typeface="Arial" charset="0"/>
                    <a:cs typeface="Calibri" panose="020F0502020204030204" pitchFamily="34" charset="0"/>
                  </a:rPr>
                  <a:t>i+1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𝑓</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𝑓</m:t>
                        </m:r>
                        <m:r>
                          <a:rPr lang="en-US" sz="2000" i="1" baseline="3000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until we’re satisfied that we are “close enough” to a root.</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7589" y="2064653"/>
                <a:ext cx="8123819" cy="3632887"/>
              </a:xfrm>
              <a:blipFill>
                <a:blip r:embed="rId3"/>
                <a:stretch>
                  <a:fillRect l="-468" t="-6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256055"/>
            <a:ext cx="8479217" cy="651272"/>
          </a:xfrm>
        </p:spPr>
        <p:txBody>
          <a:bodyPr anchor="ctr">
            <a:normAutofit/>
          </a:bodyPr>
          <a:lstStyle/>
          <a:p>
            <a:pPr algn="ctr"/>
            <a:r>
              <a:rPr lang="en-US" sz="40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320041" y="2228851"/>
            <a:ext cx="8334683" cy="3532586"/>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The art of curve fitting</a:t>
            </a:r>
          </a:p>
          <a:p>
            <a:pPr marL="257178" indent="-257178">
              <a:buFont typeface="Arial" charset="0"/>
              <a:buChar char="•"/>
            </a:pPr>
            <a:r>
              <a:rPr lang="en-US" sz="2000" dirty="0">
                <a:latin typeface="Calibri" panose="020F0502020204030204" pitchFamily="34" charset="0"/>
                <a:cs typeface="Calibri" panose="020F0502020204030204" pitchFamily="34" charset="0"/>
              </a:rPr>
              <a:t>Model for machine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Supervised and unsupervised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Features and collection</a:t>
            </a:r>
          </a:p>
          <a:p>
            <a:pPr marL="257178" indent="-257178">
              <a:buFont typeface="Arial" charset="0"/>
              <a:buChar char="•"/>
            </a:pPr>
            <a:r>
              <a:rPr lang="en-US" sz="2000" dirty="0">
                <a:latin typeface="Calibri" panose="020F0502020204030204" pitchFamily="34" charset="0"/>
                <a:cs typeface="Calibri" panose="020F0502020204030204" pitchFamily="34" charset="0"/>
              </a:rPr>
              <a:t>Similarity and clustering</a:t>
            </a:r>
          </a:p>
          <a:p>
            <a:pPr marL="600083" lvl="1" indent="-257178">
              <a:buFont typeface="Arial" charset="0"/>
              <a:buChar char="•"/>
            </a:pPr>
            <a:r>
              <a:rPr lang="en-US" sz="2000" dirty="0">
                <a:latin typeface="Calibri" panose="020F0502020204030204" pitchFamily="34" charset="0"/>
                <a:cs typeface="Calibri" panose="020F0502020204030204" pitchFamily="34" charset="0"/>
              </a:rPr>
              <a:t>Feature cosine</a:t>
            </a:r>
          </a:p>
          <a:p>
            <a:pPr marL="600083" lvl="1" indent="-257178">
              <a:buFont typeface="Arial" charset="0"/>
              <a:buChar char="•"/>
            </a:pPr>
            <a:r>
              <a:rPr lang="en-US" sz="20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281191"/>
            <a:ext cx="8498920" cy="651272"/>
          </a:xfrm>
        </p:spPr>
        <p:txBody>
          <a:bodyPr anchor="ctr">
            <a:noAutofit/>
          </a:bodyPr>
          <a:lstStyle/>
          <a:p>
            <a:pPr algn="ctr"/>
            <a:r>
              <a:rPr lang="en-US" sz="40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651405"/>
                <a:ext cx="8686800" cy="2632479"/>
              </a:xfrm>
            </p:spPr>
            <p:txBody>
              <a:bodyPr>
                <a:noAutofit/>
              </a:bodyPr>
              <a:lstStyle/>
              <a:p>
                <a:pPr marL="257178" indent="-257178">
                  <a:spcBef>
                    <a:spcPts val="300"/>
                  </a:spcBef>
                </a:pPr>
                <a:r>
                  <a:rPr lang="en-US" sz="2000" dirty="0">
                    <a:ea typeface="Arial" charset="0"/>
                    <a:cs typeface="Arial" charset="0"/>
                  </a:rPr>
                  <a:t>Approximate f(x)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2</m:t>
                        </m:r>
                      </m:num>
                      <m:den>
                        <m:r>
                          <a:rPr lang="en-US" sz="2000" i="1">
                            <a:latin typeface="Cambria Math" panose="02040503050406030204" pitchFamily="18" charset="0"/>
                            <a:cs typeface="Arial" charset="0"/>
                          </a:rPr>
                          <m:t>5</m:t>
                        </m:r>
                      </m:den>
                    </m:f>
                  </m:oMath>
                </a14:m>
                <a:r>
                  <a:rPr lang="en-US" sz="2000" dirty="0">
                    <a:ea typeface="Arial" charset="0"/>
                    <a:cs typeface="Arial" charset="0"/>
                  </a:rPr>
                  <a:t> sin(2𝜋x), 0≤x≤1 by g(x) = a</a:t>
                </a:r>
                <a:r>
                  <a:rPr lang="en-US" sz="2000" baseline="-25000" dirty="0">
                    <a:ea typeface="Arial" charset="0"/>
                    <a:cs typeface="Arial" charset="0"/>
                  </a:rPr>
                  <a:t>n</a:t>
                </a:r>
                <a:r>
                  <a:rPr lang="en-US" sz="2000" dirty="0">
                    <a:ea typeface="Arial" charset="0"/>
                    <a:cs typeface="Arial" charset="0"/>
                  </a:rPr>
                  <a:t>x</a:t>
                </a:r>
                <a:r>
                  <a:rPr lang="en-US" sz="2000" baseline="30000" dirty="0">
                    <a:ea typeface="Arial" charset="0"/>
                    <a:cs typeface="Arial" charset="0"/>
                  </a:rPr>
                  <a:t>n</a:t>
                </a:r>
                <a:r>
                  <a:rPr lang="en-US" sz="2000" dirty="0">
                    <a:ea typeface="Arial" charset="0"/>
                    <a:cs typeface="Arial" charset="0"/>
                  </a:rPr>
                  <a:t> + a</a:t>
                </a:r>
                <a:r>
                  <a:rPr lang="en-US" sz="2000" baseline="-25000" dirty="0">
                    <a:ea typeface="Arial" charset="0"/>
                    <a:cs typeface="Arial" charset="0"/>
                  </a:rPr>
                  <a:t>n-1</a:t>
                </a:r>
                <a:r>
                  <a:rPr lang="en-US" sz="2000" dirty="0">
                    <a:ea typeface="Arial" charset="0"/>
                    <a:cs typeface="Arial" charset="0"/>
                  </a:rPr>
                  <a:t>x</a:t>
                </a:r>
                <a:r>
                  <a:rPr lang="en-US" sz="2000" baseline="30000" dirty="0">
                    <a:ea typeface="Arial" charset="0"/>
                    <a:cs typeface="Arial" charset="0"/>
                  </a:rPr>
                  <a:t>n-1</a:t>
                </a:r>
                <a:r>
                  <a:rPr lang="en-US" sz="2000" dirty="0">
                    <a:ea typeface="Arial" charset="0"/>
                    <a:cs typeface="Arial" charset="0"/>
                  </a:rPr>
                  <a:t> + … + a</a:t>
                </a:r>
                <a:r>
                  <a:rPr lang="en-US" sz="2000" baseline="-25000" dirty="0">
                    <a:ea typeface="Arial" charset="0"/>
                    <a:cs typeface="Arial" charset="0"/>
                  </a:rPr>
                  <a:t>0</a:t>
                </a:r>
              </a:p>
              <a:p>
                <a:pPr marL="257178" indent="-257178">
                  <a:spcBef>
                    <a:spcPts val="300"/>
                  </a:spcBef>
                </a:pPr>
                <a:r>
                  <a:rPr lang="en-US" sz="2000" dirty="0">
                    <a:ea typeface="Arial" charset="0"/>
                    <a:cs typeface="Arial" charset="0"/>
                  </a:rPr>
                  <a:t>“Training data” is (k∆, f(k∆)) for k = 0, 1,…, 10, ∆= 1/10.</a:t>
                </a:r>
              </a:p>
              <a:p>
                <a:pPr marL="257178" indent="-257178">
                  <a:spcBef>
                    <a:spcPts val="300"/>
                  </a:spcBef>
                </a:pPr>
                <a:r>
                  <a:rPr lang="en-US" sz="2000" dirty="0">
                    <a:ea typeface="Arial" charset="0"/>
                    <a:cs typeface="Arial" charset="0"/>
                  </a:rPr>
                  <a:t>For n = 1 (ax+b), curve </a:t>
                </a:r>
                <a:r>
                  <a:rPr lang="en-US" sz="2000" i="1" dirty="0">
                    <a:ea typeface="Arial" charset="0"/>
                    <a:cs typeface="Arial" charset="0"/>
                  </a:rPr>
                  <a:t>underfits</a:t>
                </a:r>
                <a:r>
                  <a:rPr lang="en-US" sz="2000" dirty="0">
                    <a:ea typeface="Arial" charset="0"/>
                    <a:cs typeface="Arial" charset="0"/>
                  </a:rPr>
                  <a:t> data (It’s just the line: y=.5)</a:t>
                </a:r>
              </a:p>
              <a:p>
                <a:pPr marL="257178" indent="-257178">
                  <a:spcBef>
                    <a:spcPts val="300"/>
                  </a:spcBef>
                </a:pPr>
                <a:r>
                  <a:rPr lang="en-US" sz="2000" dirty="0">
                    <a:ea typeface="Arial" charset="0"/>
                    <a:cs typeface="Arial" charset="0"/>
                  </a:rPr>
                  <a:t>For n=3, the approximation is good (See diagram on below)</a:t>
                </a:r>
              </a:p>
              <a:p>
                <a:pPr>
                  <a:spcBef>
                    <a:spcPts val="300"/>
                  </a:spcBef>
                </a:pPr>
                <a:r>
                  <a:rPr lang="en-US" sz="2000" dirty="0">
                    <a:ea typeface="Arial" charset="0"/>
                    <a:cs typeface="Arial" charset="0"/>
                  </a:rPr>
                  <a:t>     y=8.48x</a:t>
                </a:r>
                <a:r>
                  <a:rPr lang="en-US" sz="2000" baseline="30000" dirty="0">
                    <a:ea typeface="Arial" charset="0"/>
                    <a:cs typeface="Arial" charset="0"/>
                  </a:rPr>
                  <a:t>3</a:t>
                </a:r>
                <a:r>
                  <a:rPr lang="en-US" sz="2000" dirty="0">
                    <a:ea typeface="Arial" charset="0"/>
                    <a:cs typeface="Arial" charset="0"/>
                  </a:rPr>
                  <a:t> -12.72x</a:t>
                </a:r>
                <a:r>
                  <a:rPr lang="en-US" sz="2000" baseline="30000" dirty="0">
                    <a:ea typeface="Arial" charset="0"/>
                    <a:cs typeface="Arial" charset="0"/>
                  </a:rPr>
                  <a:t>2</a:t>
                </a:r>
                <a:r>
                  <a:rPr lang="en-US" sz="2000" dirty="0">
                    <a:ea typeface="Arial" charset="0"/>
                    <a:cs typeface="Arial" charset="0"/>
                  </a:rPr>
                  <a:t> + 4.29x +.48</a:t>
                </a:r>
              </a:p>
              <a:p>
                <a:pPr marL="257178" indent="-257178">
                  <a:spcBef>
                    <a:spcPts val="300"/>
                  </a:spcBef>
                </a:pPr>
                <a:r>
                  <a:rPr lang="en-US" sz="2000" dirty="0">
                    <a:ea typeface="Arial" charset="0"/>
                    <a:cs typeface="Arial" charset="0"/>
                  </a:rPr>
                  <a:t>For n=10, curve </a:t>
                </a:r>
                <a:r>
                  <a:rPr lang="en-US" sz="2000" i="1" dirty="0">
                    <a:ea typeface="Arial" charset="0"/>
                    <a:cs typeface="Arial" charset="0"/>
                  </a:rPr>
                  <a:t>overfits</a:t>
                </a:r>
                <a:r>
                  <a:rPr lang="en-US" sz="2000" dirty="0">
                    <a:ea typeface="Arial" charset="0"/>
                    <a:cs typeface="Arial" charset="0"/>
                  </a:rPr>
                  <a:t> data.  Try it! </a:t>
                </a: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51405"/>
                <a:ext cx="8686800" cy="2632479"/>
              </a:xfrm>
              <a:blipFill>
                <a:blip r:embed="rId3"/>
                <a:stretch>
                  <a:fillRect l="-730" t="-4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82348" y="6302968"/>
            <a:ext cx="1600200" cy="273844"/>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080199" y="4283883"/>
            <a:ext cx="4479830" cy="2292928"/>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178"/>
            <a:ext cx="8686800" cy="651272"/>
          </a:xfrm>
        </p:spPr>
        <p:txBody>
          <a:bodyPr anchor="ctr">
            <a:normAutofit/>
          </a:bodyPr>
          <a:lstStyle/>
          <a:p>
            <a:pPr algn="ctr"/>
            <a:r>
              <a:rPr lang="en-US" sz="4000" dirty="0">
                <a:latin typeface="Arial" charset="0"/>
                <a:ea typeface="Arial" charset="0"/>
                <a:cs typeface="Arial" charset="0"/>
              </a:rPr>
              <a:t>What are we trying to learn?</a:t>
            </a:r>
          </a:p>
        </p:txBody>
      </p:sp>
      <p:sp>
        <p:nvSpPr>
          <p:cNvPr id="3" name="Content Placeholder 2"/>
          <p:cNvSpPr>
            <a:spLocks noGrp="1"/>
          </p:cNvSpPr>
          <p:nvPr>
            <p:ph idx="1"/>
          </p:nvPr>
        </p:nvSpPr>
        <p:spPr>
          <a:xfrm>
            <a:off x="339429" y="1853607"/>
            <a:ext cx="8465145" cy="315078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257178" indent="-257178"/>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p>
          <a:p>
            <a:pPr marL="257178" indent="-257178"/>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04599" y="6136981"/>
            <a:ext cx="1600200" cy="273844"/>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87790"/>
            <a:ext cx="8263176" cy="651272"/>
          </a:xfrm>
        </p:spPr>
        <p:txBody>
          <a:bodyPr anchor="ctr">
            <a:normAutofit/>
          </a:bodyPr>
          <a:lstStyle/>
          <a:p>
            <a:pPr algn="ctr"/>
            <a:r>
              <a:rPr lang="en-US" sz="4000" dirty="0">
                <a:latin typeface="Arial" charset="0"/>
                <a:ea typeface="Arial" charset="0"/>
                <a:cs typeface="Arial" charset="0"/>
              </a:rPr>
              <a:t>How do we learn - 1</a:t>
            </a:r>
            <a:endParaRPr lang="en-US" sz="4000" b="1" dirty="0"/>
          </a:p>
        </p:txBody>
      </p:sp>
      <p:sp>
        <p:nvSpPr>
          <p:cNvPr id="3" name="Content Placeholder 2"/>
          <p:cNvSpPr>
            <a:spLocks noGrp="1"/>
          </p:cNvSpPr>
          <p:nvPr>
            <p:ph idx="1"/>
          </p:nvPr>
        </p:nvSpPr>
        <p:spPr>
          <a:xfrm>
            <a:off x="228600" y="1598940"/>
            <a:ext cx="8686800" cy="423164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First, we need to decide what data should be collected; we call each element of the data a feature.  </a:t>
            </a:r>
          </a:p>
          <a:p>
            <a:pPr marL="600083" lvl="1" indent="-257178"/>
            <a:r>
              <a:rPr lang="en-US" sz="2000" dirty="0">
                <a:latin typeface="Calibri" panose="020F0502020204030204" pitchFamily="34" charset="0"/>
                <a:ea typeface="Arial" charset="0"/>
                <a:cs typeface="Calibri" panose="020F0502020204030204" pitchFamily="34" charset="0"/>
              </a:rPr>
              <a:t>For text, the features might be the presence or frequency of particular words.  </a:t>
            </a:r>
          </a:p>
          <a:p>
            <a:pPr marL="600083" lvl="1" indent="-257178"/>
            <a:r>
              <a:rPr lang="en-US" sz="2000" dirty="0">
                <a:latin typeface="Calibri" panose="020F0502020204030204" pitchFamily="34" charset="0"/>
                <a:ea typeface="Arial" charset="0"/>
                <a:cs typeface="Calibri" panose="020F0502020204030204" pitchFamily="34" charset="0"/>
              </a:rPr>
              <a:t>For predicting the sale price of a house, the features might be total square footage, the past average selling price of houses in the neighborhood or the name (or traffic density) of facing or surrounding streets.</a:t>
            </a:r>
          </a:p>
          <a:p>
            <a:pPr marL="257178" indent="-257178"/>
            <a:r>
              <a:rPr lang="en-US" sz="2000" dirty="0">
                <a:latin typeface="Calibri" panose="020F0502020204030204" pitchFamily="34" charset="0"/>
                <a:ea typeface="Arial" charset="0"/>
                <a:cs typeface="Calibri" panose="020F0502020204030204" pitchFamily="34" charset="0"/>
              </a:rPr>
              <a:t>Features can be real numbers, boolean values, or non-numeric characteristic (selected from a finite set, like color).</a:t>
            </a:r>
          </a:p>
          <a:p>
            <a:pPr marL="257178" indent="-257178"/>
            <a:r>
              <a:rPr lang="en-US" sz="2000" dirty="0">
                <a:latin typeface="Calibri" panose="020F0502020204030204" pitchFamily="34" charset="0"/>
                <a:ea typeface="Arial" charset="0"/>
                <a:cs typeface="Calibri" panose="020F0502020204030204" pitchFamily="34"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741188" y="6006352"/>
            <a:ext cx="1600200" cy="273844"/>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12" y="146488"/>
            <a:ext cx="8263176" cy="651272"/>
          </a:xfrm>
        </p:spPr>
        <p:txBody>
          <a:bodyPr anchor="ctr">
            <a:normAutofit/>
          </a:bodyPr>
          <a:lstStyle/>
          <a:p>
            <a:pPr algn="ctr"/>
            <a:r>
              <a:rPr lang="en-US" sz="4000" dirty="0">
                <a:latin typeface="Arial" charset="0"/>
                <a:ea typeface="Arial" charset="0"/>
                <a:cs typeface="Arial" charset="0"/>
              </a:rPr>
              <a:t>How do we learn - 2</a:t>
            </a:r>
            <a:endParaRPr lang="en-US" sz="4000" b="1" dirty="0"/>
          </a:p>
        </p:txBody>
      </p:sp>
      <p:sp>
        <p:nvSpPr>
          <p:cNvPr id="3" name="Content Placeholder 2"/>
          <p:cNvSpPr>
            <a:spLocks noGrp="1"/>
          </p:cNvSpPr>
          <p:nvPr>
            <p:ph idx="1"/>
          </p:nvPr>
        </p:nvSpPr>
        <p:spPr>
          <a:xfrm>
            <a:off x="228600" y="1199695"/>
            <a:ext cx="8686800" cy="4034531"/>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There are two kinds of learning:</a:t>
            </a:r>
          </a:p>
          <a:p>
            <a:pPr marL="600083" lvl="1" indent="-257178">
              <a:spcBef>
                <a:spcPts val="0"/>
              </a:spcBef>
            </a:pPr>
            <a:r>
              <a:rPr lang="en-US" sz="2000" b="1" dirty="0">
                <a:latin typeface="Calibri" panose="020F0502020204030204" pitchFamily="34" charset="0"/>
                <a:ea typeface="Arial" charset="0"/>
                <a:cs typeface="Calibri" panose="020F0502020204030204" pitchFamily="34" charset="0"/>
              </a:rPr>
              <a:t>Supervised learning </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Here, we have examples of features and the corresponding, labeled, ground truth about the desired outcome. More precisely, we have a data set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where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is a vector of feature data, one feature datum per vector coordinate. y(k) is a labelled</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outcome, that is, if we were asked to predict or classify based on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we should say y(k).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is the training data.</a:t>
            </a:r>
          </a:p>
          <a:p>
            <a:pPr marL="600083" lvl="1" indent="-257178">
              <a:spcBef>
                <a:spcPts val="0"/>
              </a:spcBef>
            </a:pPr>
            <a:r>
              <a:rPr lang="en-US" sz="2000" b="1" dirty="0">
                <a:latin typeface="Calibri" panose="020F0502020204030204" pitchFamily="34" charset="0"/>
                <a:ea typeface="Arial" charset="0"/>
                <a:cs typeface="Calibri" panose="020F0502020204030204" pitchFamily="34" charset="0"/>
              </a:rPr>
              <a:t>Unsupervised</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learning</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Does not have access to ground truth labelled data learning and prediction are continuous.</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K-means clustering is an unsupervised technique.</a:t>
            </a:r>
          </a:p>
          <a:p>
            <a:pPr marL="600083" lvl="1" indent="-257178"/>
            <a:r>
              <a:rPr lang="en-US" sz="2000" dirty="0">
                <a:latin typeface="Calibri" panose="020F0502020204030204" pitchFamily="34" charset="0"/>
                <a:ea typeface="Arial" charset="0"/>
                <a:cs typeface="Calibri" panose="020F0502020204030204" pitchFamily="34" charset="0"/>
              </a:rPr>
              <a:t>For supervised learning:</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In the learning phase, we “learn” a function of the features, based on the training data, which makes the prediction in which we are interested. </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Sometimes training data is divided into “training” and “test” data.  We train on the training data and use the test data to see how well we do.</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In the operational phase, we use the self-same features in new data instances to predict the outcome.</a:t>
            </a:r>
          </a:p>
          <a:p>
            <a:pPr marL="600083" lvl="1" indent="-257178"/>
            <a:endParaRPr lang="en-US" sz="1600" dirty="0">
              <a:latin typeface="Calibri" panose="020F0502020204030204" pitchFamily="34" charset="0"/>
              <a:ea typeface="Arial" charset="0"/>
              <a:cs typeface="Calibri" panose="020F0502020204030204" pitchFamily="34"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418196" y="6287706"/>
            <a:ext cx="1600200" cy="273844"/>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1"/>
            <a:ext cx="8498920" cy="651272"/>
          </a:xfrm>
        </p:spPr>
        <p:txBody>
          <a:bodyPr anchor="ctr">
            <a:noAutofit/>
          </a:bodyPr>
          <a:lstStyle/>
          <a:p>
            <a:pPr algn="ctr"/>
            <a:r>
              <a:rPr lang="en-US" sz="40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226099" y="2405496"/>
            <a:ext cx="8686800" cy="2754597"/>
          </a:xfrm>
        </p:spPr>
        <p:txBody>
          <a:bodyPr>
            <a:noAutofit/>
          </a:bodyPr>
          <a:lstStyle/>
          <a:p>
            <a:pPr marL="600083" lvl="1" indent="-257178"/>
            <a:endParaRPr lang="en-US" sz="12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33075" y="6275788"/>
            <a:ext cx="1600200" cy="273844"/>
          </a:xfrm>
        </p:spPr>
        <p:txBody>
          <a:bodyPr/>
          <a:lstStyle/>
          <a:p>
            <a:fld id="{FA32F8ED-EEB4-4D51-9E8E-3B145D9B9811}" type="slidenum">
              <a:rPr lang="en-US" smtClean="0"/>
              <a:pPr/>
              <a:t>18</a:t>
            </a:fld>
            <a:endParaRPr lang="en-US" dirty="0"/>
          </a:p>
        </p:txBody>
      </p:sp>
      <p:sp>
        <p:nvSpPr>
          <p:cNvPr id="6" name="TextBox 5">
            <a:extLst>
              <a:ext uri="{FF2B5EF4-FFF2-40B4-BE49-F238E27FC236}">
                <a16:creationId xmlns:a16="http://schemas.microsoft.com/office/drawing/2014/main" id="{DFE66227-95AB-6F3A-FE15-71B1B1BABE06}"/>
              </a:ext>
            </a:extLst>
          </p:cNvPr>
          <p:cNvSpPr txBox="1"/>
          <p:nvPr/>
        </p:nvSpPr>
        <p:spPr>
          <a:xfrm>
            <a:off x="358613" y="2405497"/>
            <a:ext cx="8421775" cy="2554545"/>
          </a:xfrm>
          <a:prstGeom prst="rect">
            <a:avLst/>
          </a:prstGeom>
          <a:noFill/>
        </p:spPr>
        <p:txBody>
          <a:bodyPr wrap="square">
            <a:spAutoFit/>
          </a:bodyPr>
          <a:lstStyle/>
          <a:p>
            <a:pPr marL="257178"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reliable is the data we’re using to learn from (where did we get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collect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store and organize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big is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What features should we focus on?</a:t>
            </a:r>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303371"/>
            <a:ext cx="8498920" cy="651272"/>
          </a:xfrm>
        </p:spPr>
        <p:txBody>
          <a:bodyPr anchor="ctr">
            <a:noAutofit/>
          </a:bodyPr>
          <a:lstStyle/>
          <a:p>
            <a:pPr algn="ctr"/>
            <a:r>
              <a:rPr lang="en-US" sz="4000" dirty="0">
                <a:latin typeface="Arial" charset="0"/>
                <a:ea typeface="Arial" charset="0"/>
                <a:cs typeface="Arial" charset="0"/>
              </a:rPr>
              <a:t>Let’s begin</a:t>
            </a:r>
          </a:p>
        </p:txBody>
      </p:sp>
      <p:sp>
        <p:nvSpPr>
          <p:cNvPr id="3" name="Content Placeholder 2"/>
          <p:cNvSpPr>
            <a:spLocks noGrp="1"/>
          </p:cNvSpPr>
          <p:nvPr>
            <p:ph idx="1"/>
          </p:nvPr>
        </p:nvSpPr>
        <p:spPr>
          <a:xfrm>
            <a:off x="644237" y="2595236"/>
            <a:ext cx="7855528" cy="2564858"/>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We’ll start with three simple techniques we use constantly</a:t>
            </a:r>
          </a:p>
          <a:p>
            <a:pPr marL="600083" lvl="1" indent="-257178"/>
            <a:r>
              <a:rPr lang="en-US" sz="2000" dirty="0">
                <a:latin typeface="Calibri" panose="020F0502020204030204" pitchFamily="34" charset="0"/>
                <a:ea typeface="Arial" charset="0"/>
                <a:cs typeface="Calibri" panose="020F0502020204030204" pitchFamily="34" charset="0"/>
              </a:rPr>
              <a:t>Similarity measurement </a:t>
            </a:r>
          </a:p>
          <a:p>
            <a:pPr marL="600083" lvl="1" indent="-257178"/>
            <a:r>
              <a:rPr lang="en-US" sz="2000" dirty="0">
                <a:latin typeface="Calibri" panose="020F0502020204030204" pitchFamily="34" charset="0"/>
                <a:ea typeface="Arial" charset="0"/>
                <a:cs typeface="Calibri" panose="020F0502020204030204" pitchFamily="34" charset="0"/>
              </a:rPr>
              <a:t>Clustering</a:t>
            </a:r>
          </a:p>
          <a:p>
            <a:pPr marL="600083" lvl="1" indent="-257178"/>
            <a:r>
              <a:rPr lang="en-US" sz="2000" dirty="0">
                <a:latin typeface="Calibri" panose="020F0502020204030204" pitchFamily="34" charset="0"/>
                <a:ea typeface="Arial" charset="0"/>
                <a:cs typeface="Calibri" panose="020F0502020204030204" pitchFamily="34" charset="0"/>
              </a:rPr>
              <a:t>Visualization</a:t>
            </a:r>
          </a:p>
          <a:p>
            <a:pPr marL="600083" lvl="1" indent="-257178"/>
            <a:endParaRPr lang="en-US" sz="12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64" y="308371"/>
            <a:ext cx="8635701" cy="651272"/>
          </a:xfrm>
        </p:spPr>
        <p:txBody>
          <a:bodyPr anchor="ctr">
            <a:noAutofit/>
          </a:bodyPr>
          <a:lstStyle/>
          <a:p>
            <a:pPr algn="ctr"/>
            <a:r>
              <a:rPr lang="en-US" sz="36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464573" y="2118300"/>
            <a:ext cx="8334683" cy="3628443"/>
          </a:xfrm>
        </p:spPr>
        <p:txBody>
          <a:bodyPr>
            <a:noAutofit/>
          </a:bodyPr>
          <a:lstStyle/>
          <a:p>
            <a:pPr marL="257178" indent="-257178">
              <a:buFont typeface="Arial" charset="0"/>
              <a:buChar char="•"/>
            </a:pPr>
            <a:r>
              <a:rPr lang="en-US" sz="2000" dirty="0">
                <a:cs typeface="Arial" panose="020B0604020202020204" pitchFamily="34" charset="0"/>
              </a:rPr>
              <a:t>Data mining is grounded in probability and statistics, you should know:</a:t>
            </a:r>
          </a:p>
          <a:p>
            <a:pPr marL="600083" lvl="1" indent="-257178">
              <a:lnSpc>
                <a:spcPct val="100000"/>
              </a:lnSpc>
              <a:spcBef>
                <a:spcPts val="0"/>
              </a:spcBef>
              <a:buFont typeface="Arial" charset="0"/>
              <a:buChar char="•"/>
            </a:pPr>
            <a:r>
              <a:rPr lang="en-US" sz="1800" dirty="0">
                <a:cs typeface="Arial" panose="020B0604020202020204" pitchFamily="34" charset="0"/>
              </a:rPr>
              <a:t>What is probability? How is probability related to information?</a:t>
            </a:r>
          </a:p>
          <a:p>
            <a:pPr marL="600083" lvl="1" indent="-257178">
              <a:lnSpc>
                <a:spcPct val="100000"/>
              </a:lnSpc>
              <a:spcBef>
                <a:spcPts val="0"/>
              </a:spcBef>
              <a:buFont typeface="Arial" charset="0"/>
              <a:buChar char="•"/>
            </a:pPr>
            <a:r>
              <a:rPr lang="en-US" sz="1800" dirty="0">
                <a:cs typeface="Arial" panose="020B0604020202020204" pitchFamily="34" charset="0"/>
              </a:rPr>
              <a:t>The properties of probabilities</a:t>
            </a:r>
          </a:p>
          <a:p>
            <a:pPr marL="600083" lvl="1" indent="-257178">
              <a:lnSpc>
                <a:spcPct val="100000"/>
              </a:lnSpc>
              <a:spcBef>
                <a:spcPts val="0"/>
              </a:spcBef>
              <a:buFont typeface="Arial" charset="0"/>
              <a:buChar char="•"/>
            </a:pPr>
            <a:r>
              <a:rPr lang="en-US" sz="1800" dirty="0">
                <a:cs typeface="Arial" panose="020B0604020202020204" pitchFamily="34" charset="0"/>
              </a:rPr>
              <a:t>How to calculate probabilities</a:t>
            </a:r>
          </a:p>
          <a:p>
            <a:pPr marL="600083" lvl="1" indent="-257178">
              <a:lnSpc>
                <a:spcPct val="100000"/>
              </a:lnSpc>
              <a:spcBef>
                <a:spcPts val="0"/>
              </a:spcBef>
              <a:buFont typeface="Arial" charset="0"/>
              <a:buChar char="•"/>
            </a:pPr>
            <a:r>
              <a:rPr lang="en-US" sz="1800" dirty="0">
                <a:cs typeface="Arial" panose="020B0604020202020204" pitchFamily="34" charset="0"/>
              </a:rPr>
              <a:t>How to compute expectation and variance</a:t>
            </a:r>
          </a:p>
          <a:p>
            <a:pPr marL="600083" lvl="1" indent="-257178">
              <a:lnSpc>
                <a:spcPct val="100000"/>
              </a:lnSpc>
              <a:spcBef>
                <a:spcPts val="0"/>
              </a:spcBef>
              <a:buFont typeface="Arial" charset="0"/>
              <a:buChar char="•"/>
            </a:pPr>
            <a:r>
              <a:rPr lang="en-US" sz="1800" dirty="0">
                <a:cs typeface="Arial" panose="020B0604020202020204" pitchFamily="34" charset="0"/>
              </a:rPr>
              <a:t>How to compute covariance</a:t>
            </a:r>
          </a:p>
          <a:p>
            <a:pPr marL="600083" lvl="1" indent="-257178">
              <a:lnSpc>
                <a:spcPct val="100000"/>
              </a:lnSpc>
              <a:spcBef>
                <a:spcPts val="0"/>
              </a:spcBef>
              <a:buFont typeface="Arial" charset="0"/>
              <a:buChar char="•"/>
            </a:pPr>
            <a:r>
              <a:rPr lang="en-US" sz="1800" dirty="0">
                <a:cs typeface="Arial" panose="020B0604020202020204" pitchFamily="34" charset="0"/>
              </a:rPr>
              <a:t>What a probability distribution is especially important distributions like the Gaussian distribution and the Binomial distribution. </a:t>
            </a:r>
          </a:p>
          <a:p>
            <a:pPr marL="600083" lvl="1" indent="-257178">
              <a:lnSpc>
                <a:spcPct val="100000"/>
              </a:lnSpc>
              <a:spcBef>
                <a:spcPts val="0"/>
              </a:spcBef>
              <a:buFont typeface="Arial" charset="0"/>
              <a:buChar char="•"/>
            </a:pPr>
            <a:r>
              <a:rPr lang="en-US" sz="1800" dirty="0">
                <a:cs typeface="Arial" panose="020B0604020202020204" pitchFamily="34" charset="0"/>
              </a:rPr>
              <a:t>How to compute the information content of the output of a distribution.</a:t>
            </a:r>
          </a:p>
          <a:p>
            <a:pPr marL="600083" lvl="1" indent="-257178">
              <a:lnSpc>
                <a:spcPct val="100000"/>
              </a:lnSpc>
              <a:spcBef>
                <a:spcPts val="0"/>
              </a:spcBef>
              <a:buFont typeface="Arial" charset="0"/>
              <a:buChar char="•"/>
            </a:pPr>
            <a:r>
              <a:rPr lang="en-US" sz="1800" dirty="0">
                <a:cs typeface="Arial" panose="020B0604020202020204" pitchFamily="34" charset="0"/>
              </a:rPr>
              <a:t>The law of large numbers</a:t>
            </a:r>
          </a:p>
          <a:p>
            <a:pPr marL="600083" lvl="1" indent="-257178">
              <a:lnSpc>
                <a:spcPct val="100000"/>
              </a:lnSpc>
              <a:spcBef>
                <a:spcPts val="0"/>
              </a:spcBef>
              <a:buFont typeface="Arial" charset="0"/>
              <a:buChar char="•"/>
            </a:pPr>
            <a:r>
              <a:rPr lang="en-US" sz="1800" dirty="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6731140" y="6170780"/>
            <a:ext cx="1600200" cy="273844"/>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16" y="212547"/>
            <a:ext cx="8595360" cy="651272"/>
          </a:xfrm>
        </p:spPr>
        <p:txBody>
          <a:bodyPr anchor="ctr">
            <a:normAutofit/>
          </a:bodyPr>
          <a:lstStyle/>
          <a:p>
            <a:pPr algn="ctr"/>
            <a:r>
              <a:rPr lang="en-US" sz="3600" dirty="0">
                <a:latin typeface="Arial" panose="020B0604020202020204" pitchFamily="34" charset="0"/>
                <a:cs typeface="Arial" panose="020B0604020202020204" pitchFamily="34" charset="0"/>
              </a:rPr>
              <a:t>Similarity</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3129" y="1798207"/>
                <a:ext cx="7736681" cy="2891920"/>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Suppose </a:t>
                </a:r>
                <a:r>
                  <a:rPr lang="en-US" sz="2000" b="1" dirty="0">
                    <a:latin typeface="Calibri" panose="020F0502020204030204" pitchFamily="34" charset="0"/>
                    <a:ea typeface="Arial" charset="0"/>
                    <a:cs typeface="Calibri" panose="020F0502020204030204" pitchFamily="34" charset="0"/>
                  </a:rPr>
                  <a:t>v</a:t>
                </a:r>
                <a:r>
                  <a:rPr lang="en-US" sz="2000" baseline="30000" dirty="0">
                    <a:latin typeface="Calibri" panose="020F0502020204030204" pitchFamily="34" charset="0"/>
                    <a:ea typeface="Arial" charset="0"/>
                    <a:cs typeface="Calibri" panose="020F0502020204030204" pitchFamily="34" charset="0"/>
                  </a:rPr>
                  <a:t>(1)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and </a:t>
                </a:r>
                <a:r>
                  <a:rPr lang="en-US" sz="2000" b="1" dirty="0">
                    <a:latin typeface="Calibri" panose="020F0502020204030204" pitchFamily="34" charset="0"/>
                    <a:ea typeface="Arial" charset="0"/>
                    <a:cs typeface="Calibri" panose="020F0502020204030204" pitchFamily="34" charset="0"/>
                  </a:rPr>
                  <a:t>v</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are vectors representing the values of n (real) features.</a:t>
                </a:r>
              </a:p>
              <a:p>
                <a:pPr marL="257178" indent="-257178"/>
                <a:r>
                  <a:rPr lang="en-US" sz="2000" dirty="0">
                    <a:latin typeface="Calibri" panose="020F0502020204030204" pitchFamily="34" charset="0"/>
                    <a:ea typeface="Arial" charset="0"/>
                    <a:cs typeface="Calibri" panose="020F0502020204030204" pitchFamily="34" charset="0"/>
                  </a:rPr>
                  <a:t>How “similar” are the observations v</a:t>
                </a:r>
                <a:r>
                  <a:rPr lang="en-US" sz="2000" baseline="30000" dirty="0">
                    <a:latin typeface="Calibri" panose="020F0502020204030204" pitchFamily="34" charset="0"/>
                    <a:ea typeface="Arial" charset="0"/>
                    <a:cs typeface="Calibri" panose="020F0502020204030204" pitchFamily="34" charset="0"/>
                  </a:rPr>
                  <a:t>(1) </a:t>
                </a:r>
                <a:r>
                  <a:rPr lang="en-US" sz="2000" dirty="0">
                    <a:latin typeface="Calibri" panose="020F0502020204030204" pitchFamily="34" charset="0"/>
                    <a:ea typeface="Arial" charset="0"/>
                    <a:cs typeface="Calibri" panose="020F0502020204030204" pitchFamily="34" charset="0"/>
                  </a:rPr>
                  <a:t>and v</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One measure is their “cosine”.</a:t>
                </a:r>
              </a:p>
              <a:p>
                <a:pPr marL="600083" lvl="1" indent="-257178"/>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d>
                      <m:dPr>
                        <m:ctrlPr>
                          <a:rPr lang="en-US" sz="2000" i="1">
                            <a:latin typeface="Cambria Math" panose="02040503050406030204" pitchFamily="18"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𝑣</m:t>
                            </m:r>
                          </m:e>
                          <m:sup>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𝑣</m:t>
                            </m:r>
                          </m:e>
                          <m:sup>
                            <m:r>
                              <a:rPr lang="en-US" sz="2000" i="1">
                                <a:latin typeface="Cambria Math" panose="02040503050406030204" pitchFamily="18" charset="0"/>
                                <a:cs typeface="Arial" charset="0"/>
                              </a:rPr>
                              <m:t>(2)</m:t>
                            </m:r>
                          </m:sup>
                        </m:sSup>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𝑘</m:t>
                            </m:r>
                          </m:sub>
                        </m:sSub>
                      </m:e>
                    </m:nary>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We get a normalized value between -1 and 1 if we use</a:t>
                </a:r>
              </a:p>
              <a:p>
                <a:pPr marL="600083" lvl="1" indent="-257178"/>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rad>
                          <m:radPr>
                            <m:degHide m:val="on"/>
                            <m:ctrlPr>
                              <a:rPr lang="en-US" sz="2000" i="1">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e>
                        </m:rad>
                        <m:rad>
                          <m:radPr>
                            <m:degHide m:val="on"/>
                            <m:ctrlPr>
                              <a:rPr lang="en-US" sz="2000" i="1">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2</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rad>
                      </m:den>
                    </m:f>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Note </a:t>
                </a:r>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r>
                          <a:rPr lang="en-US" sz="2000" b="1">
                            <a:latin typeface="Cambria Math" panose="02040503050406030204" pitchFamily="18" charset="0"/>
                            <a:ea typeface="Arial" charset="0"/>
                            <a:cs typeface="Arial" charset="0"/>
                          </a:rPr>
                          <m:t>𝐯</m:t>
                        </m:r>
                        <m:r>
                          <a:rPr lang="en-US" sz="2000" i="1">
                            <a:latin typeface="Cambria Math" panose="02040503050406030204" pitchFamily="18" charset="0"/>
                            <a:ea typeface="Arial" charset="0"/>
                            <a:cs typeface="Arial" charset="0"/>
                          </a:rPr>
                          <m:t>, </m:t>
                        </m:r>
                        <m:r>
                          <a:rPr lang="en-US" sz="2000" b="1">
                            <a:latin typeface="Cambria Math" panose="02040503050406030204" pitchFamily="18" charset="0"/>
                            <a:ea typeface="Arial" charset="0"/>
                            <a:cs typeface="Arial" charset="0"/>
                          </a:rPr>
                          <m:t>𝐯</m:t>
                        </m:r>
                      </m:e>
                    </m:d>
                    <m:r>
                      <a:rPr lang="en-US" sz="2000" i="1">
                        <a:latin typeface="Cambria Math" panose="02040503050406030204" pitchFamily="18" charset="0"/>
                        <a:ea typeface="Arial" charset="0"/>
                        <a:cs typeface="Arial" charset="0"/>
                      </a:rPr>
                      <m:t>=1</m:t>
                    </m:r>
                  </m:oMath>
                </a14:m>
                <a:r>
                  <a:rPr lang="en-US" sz="2000" dirty="0">
                    <a:latin typeface="Calibri" panose="020F0502020204030204" pitchFamily="34" charset="0"/>
                    <a:ea typeface="Arial" charset="0"/>
                    <a:cs typeface="Calibri" panose="020F0502020204030204" pitchFamily="34" charset="0"/>
                  </a:rPr>
                  <a:t>.</a:t>
                </a:r>
              </a:p>
              <a:p>
                <a:pPr marL="257178" indent="-257178"/>
                <a:endParaRPr lang="en-US" sz="1500" dirty="0">
                  <a:latin typeface="Arial" charset="0"/>
                  <a:ea typeface="Arial" charset="0"/>
                  <a:cs typeface="Arial"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3129" y="1798207"/>
                <a:ext cx="7736681" cy="2891920"/>
              </a:xfrm>
              <a:blipFill>
                <a:blip r:embed="rId3"/>
                <a:stretch>
                  <a:fillRect l="-656" t="-2620" r="-164" b="-152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1" y="110727"/>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8129" y="1027618"/>
            <a:ext cx="8737271" cy="398510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 very simple and efficient way to take n observations in a real vector space of dimension p and distribute them into k clusters uses the “k-means” algorithm.</a:t>
            </a:r>
          </a:p>
          <a:p>
            <a:pPr marL="257178" indent="-257178"/>
            <a:r>
              <a:rPr lang="en-US" sz="2000" dirty="0">
                <a:latin typeface="Calibri" panose="020F0502020204030204" pitchFamily="34" charset="0"/>
                <a:ea typeface="Arial" charset="0"/>
                <a:cs typeface="Calibri" panose="020F0502020204030204" pitchFamily="34" charset="0"/>
              </a:rPr>
              <a:t>In a cluster, each element of the cluster is closer to the cluster mean than the mean of another cluster. </a:t>
            </a:r>
          </a:p>
          <a:p>
            <a:pPr marL="257178" indent="-257178"/>
            <a:r>
              <a:rPr lang="en-US" sz="2000" dirty="0">
                <a:latin typeface="Calibri" panose="020F0502020204030204" pitchFamily="34" charset="0"/>
                <a:ea typeface="Arial" charset="0"/>
                <a:cs typeface="Calibri" panose="020F0502020204030204" pitchFamily="34" charset="0"/>
              </a:rPr>
              <a:t> Here is the the k-means algorithm for the observations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Let the k-cluster centers be </a:t>
            </a:r>
            <a:r>
              <a:rPr lang="en-US" sz="1800" b="1" dirty="0">
                <a:latin typeface="Calibri" panose="020F0502020204030204" pitchFamily="34" charset="0"/>
                <a:ea typeface="Arial" charset="0"/>
                <a:cs typeface="Calibri" panose="020F0502020204030204" pitchFamily="34" charset="0"/>
              </a:rPr>
              <a:t>y</a:t>
            </a:r>
            <a:r>
              <a:rPr lang="en-US" sz="1800" b="1" baseline="-25000" dirty="0">
                <a:latin typeface="Calibri" panose="020F0502020204030204" pitchFamily="34" charset="0"/>
                <a:ea typeface="Arial" charset="0"/>
                <a:cs typeface="Calibri" panose="020F0502020204030204" pitchFamily="34" charset="0"/>
              </a:rPr>
              <a:t>1</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2</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Initialization</a:t>
            </a:r>
          </a:p>
          <a:p>
            <a:pPr lvl="2"/>
            <a:r>
              <a:rPr lang="en-US" sz="1600" dirty="0">
                <a:latin typeface="Calibri" panose="020F0502020204030204" pitchFamily="34" charset="0"/>
                <a:ea typeface="Arial" charset="0"/>
                <a:cs typeface="Calibri" panose="020F0502020204030204" pitchFamily="34" charset="0"/>
              </a:rPr>
              <a:t>Pick k of the original m points at random (the first k are fine) and assign them as cluster centers</a:t>
            </a:r>
          </a:p>
          <a:p>
            <a:pPr lvl="2"/>
            <a:r>
              <a:rPr lang="en-US" sz="1600" dirty="0">
                <a:latin typeface="Calibri" panose="020F0502020204030204" pitchFamily="34" charset="0"/>
                <a:ea typeface="Arial" charset="0"/>
                <a:cs typeface="Calibri" panose="020F0502020204030204" pitchFamily="34" charset="0"/>
              </a:rPr>
              <a:t>Assign each each of the original points to a cluster based on the closest cluster center (old_cluster_assignment)</a:t>
            </a:r>
          </a:p>
          <a:p>
            <a:pPr lvl="1"/>
            <a:r>
              <a:rPr lang="en-US" sz="1800" dirty="0">
                <a:latin typeface="Calibri" panose="020F0502020204030204" pitchFamily="34" charset="0"/>
                <a:ea typeface="Arial" charset="0"/>
                <a:cs typeface="Calibri" panose="020F0502020204030204" pitchFamily="34" charset="0"/>
              </a:rPr>
              <a:t>loop</a:t>
            </a:r>
          </a:p>
          <a:p>
            <a:pPr lvl="2"/>
            <a:r>
              <a:rPr lang="en-US" sz="1600" dirty="0">
                <a:latin typeface="Calibri" panose="020F0502020204030204" pitchFamily="34" charset="0"/>
                <a:ea typeface="Arial" charset="0"/>
                <a:cs typeface="Calibri" panose="020F0502020204030204" pitchFamily="34" charset="0"/>
              </a:rPr>
              <a:t>Compute a new cluster centers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r>
              <a:rPr lang="en-US" sz="1600" b="1" baseline="-25000"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rPr>
              <a:t>based on old_cluster_assignment to clusters</a:t>
            </a:r>
          </a:p>
          <a:p>
            <a:pPr lvl="2"/>
            <a:r>
              <a:rPr lang="en-US" sz="1600" dirty="0">
                <a:latin typeface="Calibri" panose="020F0502020204030204" pitchFamily="34" charset="0"/>
                <a:ea typeface="Arial" charset="0"/>
                <a:cs typeface="Calibri" panose="020F0502020204030204" pitchFamily="34" charset="0"/>
              </a:rPr>
              <a:t>Assign each original point to a cluster based on the new cluster (new_cluster_assignment)</a:t>
            </a:r>
          </a:p>
          <a:p>
            <a:pPr lvl="2"/>
            <a:r>
              <a:rPr lang="en-US" sz="1600" dirty="0">
                <a:latin typeface="Calibri" panose="020F0502020204030204" pitchFamily="34" charset="0"/>
                <a:ea typeface="Arial" charset="0"/>
                <a:cs typeface="Calibri" panose="020F0502020204030204" pitchFamily="34" charset="0"/>
              </a:rPr>
              <a:t>If old_cluster_assignment is the same as new_cluster_assignment return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old_cluster_assignment </a:t>
            </a:r>
            <a:r>
              <a:rPr lang="en-US" sz="1600" dirty="0">
                <a:latin typeface="Calibri" panose="020F0502020204030204" pitchFamily="34" charset="0"/>
                <a:ea typeface="Arial" charset="0"/>
                <a:cs typeface="Calibri" panose="020F0502020204030204" pitchFamily="34" charset="0"/>
                <a:sym typeface="Wingdings" pitchFamily="2" charset="2"/>
              </a:rPr>
              <a:t> </a:t>
            </a:r>
            <a:r>
              <a:rPr lang="en-US" sz="1600" dirty="0">
                <a:latin typeface="Calibri" panose="020F0502020204030204" pitchFamily="34" charset="0"/>
                <a:ea typeface="Arial" charset="0"/>
                <a:cs typeface="Calibri" panose="020F0502020204030204" pitchFamily="34" charset="0"/>
              </a:rPr>
              <a:t>new_cluster_assignment and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sym typeface="Wingdings" pitchFamily="2" charset="2"/>
              </a:rPr>
              <a:t></a:t>
            </a:r>
            <a:r>
              <a:rPr lang="en-US" sz="1600" b="1" dirty="0">
                <a:latin typeface="Calibri" panose="020F0502020204030204" pitchFamily="34" charset="0"/>
                <a:ea typeface="Arial" charset="0"/>
                <a:cs typeface="Calibri" panose="020F0502020204030204" pitchFamily="34" charset="0"/>
                <a:sym typeface="Wingdings" pitchFamily="2" charset="2"/>
              </a:rPr>
              <a:t>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loop</a:t>
            </a:r>
            <a:endParaRPr lang="en-US" dirty="0">
              <a:latin typeface="Calibri" panose="020F0502020204030204" pitchFamily="34" charset="0"/>
              <a:ea typeface="Arial" charset="0"/>
              <a:cs typeface="Calibri" panose="020F0502020204030204" pitchFamily="34" charset="0"/>
            </a:endParaRPr>
          </a:p>
          <a:p>
            <a:pPr marL="257178" indent="-257178"/>
            <a:r>
              <a:rPr lang="en-US" sz="1800" dirty="0">
                <a:latin typeface="Calibri" panose="020F0502020204030204" pitchFamily="34" charset="0"/>
                <a:ea typeface="Arial" charset="0"/>
                <a:cs typeface="Calibri" panose="020F0502020204030204" pitchFamily="34"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263703" y="6297756"/>
            <a:ext cx="1600200" cy="273844"/>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87" y="202163"/>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 example</a:t>
            </a:r>
            <a:endParaRPr 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952" y="1855013"/>
                <a:ext cx="8686800" cy="3739755"/>
              </a:xfrm>
            </p:spPr>
            <p:txBody>
              <a:bodyPr>
                <a:noAutofit/>
              </a:bodyPr>
              <a:lstStyle/>
              <a:p>
                <a:pPr marL="257178" indent="-257178"/>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[0,10]</m:t>
                        </m:r>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oMath>
                </a14:m>
                <a:endParaRPr lang="en-US" sz="2000" dirty="0">
                  <a:latin typeface="Arial" charset="0"/>
                  <a:ea typeface="Arial" charset="0"/>
                  <a:cs typeface="Arial" charset="0"/>
                </a:endParaRPr>
              </a:p>
              <a:p>
                <a:pPr marL="600083" lvl="1" indent="-257178"/>
                <a:r>
                  <a:rPr lang="en-US" sz="2000" dirty="0">
                    <a:latin typeface="Arial" panose="020B0604020202020204" pitchFamily="34" charset="0"/>
                    <a:cs typeface="Arial" panose="020B0604020202020204" pitchFamily="34" charset="0"/>
                  </a:rPr>
                  <a:t>(1.998, 8.046)</a:t>
                </a:r>
              </a:p>
              <a:p>
                <a:pPr marL="600083" lvl="1" indent="-257178"/>
                <a:r>
                  <a:rPr lang="en-US" sz="2000" dirty="0">
                    <a:latin typeface="Arial" panose="020B0604020202020204" pitchFamily="34" charset="0"/>
                    <a:cs typeface="Arial" panose="020B0604020202020204" pitchFamily="34" charset="0"/>
                  </a:rPr>
                  <a:t>(1.904, 2.150)</a:t>
                </a:r>
              </a:p>
              <a:p>
                <a:pPr marL="600083" lvl="1" indent="-257178"/>
                <a:r>
                  <a:rPr lang="en-US" sz="2000" dirty="0">
                    <a:latin typeface="Arial" panose="020B0604020202020204" pitchFamily="34" charset="0"/>
                    <a:cs typeface="Arial" panose="020B0604020202020204" pitchFamily="34" charset="0"/>
                  </a:rPr>
                  <a:t>(5.496, 5.488)</a:t>
                </a:r>
              </a:p>
              <a:p>
                <a:pPr marL="600083" lvl="1" indent="-257178"/>
                <a:r>
                  <a:rPr lang="en-US" sz="2000" dirty="0">
                    <a:latin typeface="Arial" panose="020B0604020202020204" pitchFamily="34" charset="0"/>
                    <a:cs typeface="Arial" panose="020B0604020202020204" pitchFamily="34" charset="0"/>
                  </a:rPr>
                  <a:t>(7.036, 7.148)</a:t>
                </a:r>
              </a:p>
              <a:p>
                <a:pPr marL="600083" lvl="1" indent="-257178"/>
                <a:r>
                  <a:rPr lang="en-US" sz="2000" dirty="0">
                    <a:latin typeface="Arial" panose="020B0604020202020204" pitchFamily="34" charset="0"/>
                    <a:cs typeface="Arial" panose="020B0604020202020204" pitchFamily="34" charset="0"/>
                  </a:rPr>
                  <a:t>(8.351, 3.099)</a:t>
                </a:r>
              </a:p>
              <a:p>
                <a:pPr marL="257178" indent="-257178"/>
                <a:endParaRPr lang="en-US" sz="15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952" y="1855013"/>
                <a:ext cx="8686800" cy="3739755"/>
              </a:xfrm>
              <a:blipFill>
                <a:blip r:embed="rId3"/>
                <a:stretch>
                  <a:fillRect l="-584" t="-1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1398" y="6247513"/>
            <a:ext cx="1600200" cy="273844"/>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2907397" y="2311328"/>
            <a:ext cx="5540620" cy="3334959"/>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5403272" y="3724892"/>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6213763" y="3313585"/>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6941127" y="4348597"/>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3543370" y="4668482"/>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3584863" y="3008168"/>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21" y="221259"/>
            <a:ext cx="8064419" cy="651272"/>
          </a:xfrm>
        </p:spPr>
        <p:txBody>
          <a:bodyPr anchor="ctr">
            <a:normAutofit/>
          </a:bodyPr>
          <a:lstStyle/>
          <a:p>
            <a:pPr algn="ctr"/>
            <a:r>
              <a:rPr lang="en-US" sz="4000" dirty="0">
                <a:latin typeface="Arial" panose="020B0604020202020204" pitchFamily="34" charset="0"/>
                <a:cs typeface="Arial" panose="020B0604020202020204" pitchFamily="34" charset="0"/>
              </a:rPr>
              <a:t>Visualization</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6931" y="2108980"/>
            <a:ext cx="8458200" cy="305746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257178" indent="-257178"/>
            <a:r>
              <a:rPr lang="en-US" sz="2000" dirty="0">
                <a:latin typeface="Calibri" panose="020F0502020204030204" pitchFamily="34" charset="0"/>
                <a:ea typeface="Arial" charset="0"/>
                <a:cs typeface="Calibri" panose="020F0502020204030204" pitchFamily="34" charset="0"/>
              </a:rPr>
              <a:t>Among the most common graphing and plotting methods are:</a:t>
            </a:r>
          </a:p>
          <a:p>
            <a:pPr marL="600083" lvl="1" indent="-257178"/>
            <a:r>
              <a:rPr lang="en-US" sz="2000" dirty="0">
                <a:latin typeface="Calibri" panose="020F0502020204030204" pitchFamily="34" charset="0"/>
                <a:ea typeface="Arial" charset="0"/>
                <a:cs typeface="Calibri" panose="020F0502020204030204" pitchFamily="34" charset="0"/>
              </a:rPr>
              <a:t>Mathlab</a:t>
            </a:r>
          </a:p>
          <a:p>
            <a:pPr marL="600083" lvl="1" indent="-257178"/>
            <a:r>
              <a:rPr lang="en-US" sz="2000" dirty="0">
                <a:latin typeface="Calibri" panose="020F0502020204030204" pitchFamily="34" charset="0"/>
                <a:ea typeface="Arial" charset="0"/>
                <a:cs typeface="Calibri" panose="020F0502020204030204" pitchFamily="34" charset="0"/>
              </a:rPr>
              <a:t>Excel</a:t>
            </a:r>
          </a:p>
          <a:p>
            <a:pPr marL="600083" lvl="1" indent="-257178"/>
            <a:r>
              <a:rPr lang="en-US" sz="2000" dirty="0">
                <a:latin typeface="Calibri" panose="020F0502020204030204" pitchFamily="34" charset="0"/>
                <a:ea typeface="Arial" charset="0"/>
                <a:cs typeface="Calibri" panose="020F0502020204030204" pitchFamily="34" charset="0"/>
              </a:rPr>
              <a:t>Python graphing package like </a:t>
            </a:r>
            <a:r>
              <a:rPr lang="en-US" sz="20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 and </a:t>
            </a:r>
            <a:r>
              <a:rPr lang="en-US" sz="20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My daughter is an artist and could say a lot more.</a:t>
            </a:r>
          </a:p>
          <a:p>
            <a:pPr marL="257178" indent="-257178"/>
            <a:r>
              <a:rPr lang="en-US" sz="2000" dirty="0">
                <a:latin typeface="Calibri" panose="020F0502020204030204" pitchFamily="34" charset="0"/>
                <a:ea typeface="Arial" charset="0"/>
                <a:cs typeface="Calibri" panose="020F0502020204030204" pitchFamily="34" charset="0"/>
              </a:rPr>
              <a:t>Not me.</a:t>
            </a:r>
          </a:p>
          <a:p>
            <a:pPr algn="l"/>
            <a:endParaRPr lang="en-US" sz="1500" dirty="0">
              <a:latin typeface="Arial" charset="0"/>
              <a:ea typeface="Arial" charset="0"/>
              <a:cs typeface="Arial"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442683"/>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755768" y="2216539"/>
            <a:ext cx="8023860" cy="2753000"/>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Regression and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Least squares </a:t>
            </a:r>
          </a:p>
          <a:p>
            <a:pPr marL="600083" lvl="1" indent="-257178">
              <a:buFont typeface="Arial" charset="0"/>
              <a:buChar char="•"/>
            </a:pPr>
            <a:r>
              <a:rPr lang="en-US" sz="2000" dirty="0">
                <a:latin typeface="Calibri" panose="020F0502020204030204" pitchFamily="34" charset="0"/>
                <a:cs typeface="Calibri" panose="020F0502020204030204" pitchFamily="34" charset="0"/>
              </a:rPr>
              <a:t>Gradient descent</a:t>
            </a:r>
          </a:p>
          <a:p>
            <a:pPr marL="600083" lvl="1" indent="-257178">
              <a:buFont typeface="Arial" charset="0"/>
              <a:buChar char="•"/>
            </a:pPr>
            <a:r>
              <a:rPr lang="en-US" sz="2000" dirty="0">
                <a:latin typeface="Calibri" panose="020F0502020204030204" pitchFamily="34" charset="0"/>
                <a:cs typeface="Calibri" panose="020F0502020204030204" pitchFamily="34" charset="0"/>
              </a:rPr>
              <a:t>Examples</a:t>
            </a:r>
          </a:p>
          <a:p>
            <a:pPr marL="257178" indent="-257178">
              <a:buFont typeface="Arial" charset="0"/>
              <a:buChar char="•"/>
            </a:pPr>
            <a:r>
              <a:rPr lang="en-US" sz="2000" dirty="0">
                <a:latin typeface="Calibri" panose="020F0502020204030204" pitchFamily="34" charset="0"/>
                <a:cs typeface="Calibri" panose="020F0502020204030204" pitchFamily="34" charset="0"/>
              </a:rPr>
              <a:t>Overfitting, underfitting and regularization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7179427" y="6141476"/>
            <a:ext cx="1600200" cy="273844"/>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76" y="30337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31847" y="2048217"/>
            <a:ext cx="7880307" cy="299342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regression problem is to learn a function to predict the outcome of experiments based on observable features of a process (like words in a text).</a:t>
            </a:r>
          </a:p>
          <a:p>
            <a:pPr marL="257178" indent="-257178"/>
            <a:r>
              <a:rPr lang="en-US" sz="2000" dirty="0">
                <a:latin typeface="Calibri" panose="020F0502020204030204" pitchFamily="34" charset="0"/>
                <a:ea typeface="Arial" charset="0"/>
                <a:cs typeface="Calibri" panose="020F0502020204030204" pitchFamily="34" charset="0"/>
              </a:rPr>
              <a:t>We will develop three types of regression learning:</a:t>
            </a:r>
          </a:p>
          <a:p>
            <a:pPr marL="600083" lvl="1" indent="-257178"/>
            <a:r>
              <a:rPr lang="en-US" sz="2000" dirty="0">
                <a:latin typeface="Calibri" panose="020F0502020204030204" pitchFamily="34" charset="0"/>
                <a:ea typeface="Arial" charset="0"/>
                <a:cs typeface="Calibri" panose="020F0502020204030204" pitchFamily="34" charset="0"/>
              </a:rPr>
              <a:t>Linear regression</a:t>
            </a:r>
          </a:p>
          <a:p>
            <a:pPr marL="600083" lvl="1" indent="-257178"/>
            <a:r>
              <a:rPr lang="en-US" sz="2000" dirty="0">
                <a:latin typeface="Calibri" panose="020F0502020204030204" pitchFamily="34" charset="0"/>
                <a:ea typeface="Arial" charset="0"/>
                <a:cs typeface="Calibri" panose="020F0502020204030204" pitchFamily="34" charset="0"/>
              </a:rPr>
              <a:t>Logistic regression</a:t>
            </a:r>
          </a:p>
          <a:p>
            <a:pPr marL="600083" lvl="1" indent="-257178"/>
            <a:r>
              <a:rPr lang="en-US" sz="2000" dirty="0">
                <a:latin typeface="Calibri" panose="020F0502020204030204" pitchFamily="34" charset="0"/>
                <a:ea typeface="Arial" charset="0"/>
                <a:cs typeface="Calibri" panose="020F0502020204030204" pitchFamily="34" charset="0"/>
              </a:rPr>
              <a:t>Deep learning (later)</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052687" y="6280788"/>
            <a:ext cx="1600200" cy="273844"/>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0183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0709" y="1533239"/>
                <a:ext cx="8622584" cy="344865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  X and Y be random variables and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Our goal is to find a linear function y= 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such that</a:t>
                </a:r>
                <a:r>
                  <a:rPr lang="en-US" sz="2000" dirty="0">
                    <a:latin typeface="Calibri" panose="020F0502020204030204" pitchFamily="34" charset="0"/>
                    <a:cs typeface="Calibri" panose="020F0502020204030204" pitchFamily="34" charset="0"/>
                  </a:rPr>
                  <a:t>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r>
                              <a:rPr lang="en-US" sz="2000" i="1">
                                <a:latin typeface="Cambria Math" panose="02040503050406030204" pitchFamily="18" charset="0"/>
                                <a:cs typeface="Arial" charset="0"/>
                              </a:rPr>
                              <m:t>)</m:t>
                            </m:r>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is minimum (the “least squares minimum”).  In other words, we want to “learn” </a:t>
                </a:r>
                <a14:m>
                  <m:oMath xmlns:m="http://schemas.openxmlformats.org/officeDocument/2006/math">
                    <m:r>
                      <a:rPr lang="en-US" sz="2000" i="1">
                        <a:latin typeface="Cambria Math" panose="02040503050406030204" pitchFamily="18" charset="0"/>
                        <a:ea typeface="Arial"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0</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can easily extend this to multi-variate feature sets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(k),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(k)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(k)), a 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1,2…,m and a set of parameters </a:t>
                </a:r>
                <a14:m>
                  <m:oMath xmlns:m="http://schemas.openxmlformats.org/officeDocument/2006/math">
                    <m:r>
                      <m:rPr>
                        <m:nor/>
                      </m:rPr>
                      <a:rPr lang="en-US" sz="2000" b="1">
                        <a:latin typeface="Calibri" panose="020F0502020204030204" pitchFamily="34" charset="0"/>
                        <a:ea typeface="Arial" charset="0"/>
                        <a:cs typeface="Calibri" panose="020F0502020204030204" pitchFamily="34" charset="0"/>
                      </a:rPr>
                      <m:t>𝜃</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ea typeface="Arial" charset="0"/>
                        <a:cs typeface="Arial" charset="0"/>
                      </a:rPr>
                      <m:t>𝑝</m:t>
                    </m:r>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0</m:t>
                        </m:r>
                      </m:sub>
                      <m:sup>
                        <m:r>
                          <a:rPr lang="en-US" sz="2000" i="1">
                            <a:latin typeface="Cambria Math" panose="02040503050406030204" pitchFamily="18" charset="0"/>
                            <a:cs typeface="Arial" charset="0"/>
                          </a:rPr>
                          <m:t>𝑝</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𝑖</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e>
                    </m:nary>
                    <m:r>
                      <a:rPr lang="en-US" sz="2000">
                        <a:latin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Again, we minimize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a:t>
                </a: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b="1" i="1">
                        <a:latin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is called the hypothesis and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is the set of parameters we seek to learn.  We often employ the convention of making the first coordinate of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1 rather than a measured feature to avoid treating the constant differently.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There is a closed form expression for obtaining the parameters,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We can minimize </a:t>
                </a:r>
                <a:r>
                  <a:rPr lang="en-US" sz="2000" dirty="0">
                    <a:latin typeface="Calibri" panose="020F0502020204030204" pitchFamily="34" charset="0"/>
                    <a:cs typeface="Calibri" panose="020F0502020204030204" pitchFamily="34" charset="0"/>
                  </a:rPr>
                  <a:t>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a:t>
                </a:r>
                <a:r>
                  <a:rPr lang="en-US" sz="2000" dirty="0">
                    <a:latin typeface="Calibri" panose="020F0502020204030204" pitchFamily="34" charset="0"/>
                    <a:ea typeface="Arial" charset="0"/>
                    <a:cs typeface="Calibri" panose="020F0502020204030204" pitchFamily="34" charset="0"/>
                  </a:rPr>
                  <a:t>by letting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(y(1), y(2), …, y(m))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and setting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provided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 </a:t>
                </a:r>
                <a:r>
                  <a:rPr lang="en-US" sz="2000" dirty="0">
                    <a:latin typeface="Calibri" panose="020F0502020204030204" pitchFamily="34" charset="0"/>
                    <a:ea typeface="Arial" charset="0"/>
                    <a:cs typeface="Calibri" panose="020F0502020204030204" pitchFamily="34" charset="0"/>
                  </a:rPr>
                  <a:t>is invertible.</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We can also find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using gradient descent.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0709" y="1533239"/>
                <a:ext cx="8622584" cy="3448656"/>
              </a:xfrm>
              <a:blipFill>
                <a:blip r:embed="rId3"/>
                <a:stretch>
                  <a:fillRect l="-1324" t="-1832" r="-882" b="-304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82328"/>
            <a:ext cx="1600200" cy="273844"/>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19044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73873" y="1233056"/>
                <a:ext cx="8534600" cy="5117504"/>
              </a:xfrm>
            </p:spPr>
            <p:txBody>
              <a:bodyPr>
                <a:noAutofit/>
              </a:bodyPr>
              <a:lstStyle/>
              <a:p>
                <a:pPr marL="257178" indent="-257178">
                  <a:spcBef>
                    <a:spcPts val="0"/>
                  </a:spcBef>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257178" indent="-257178">
                  <a:spcBef>
                    <a:spcPts val="0"/>
                  </a:spcBef>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0</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0</m:t>
                        </m:r>
                      </m:sub>
                      <m:sup>
                        <m:r>
                          <a:rPr lang="en-US" sz="2000" i="1">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b="1" i="1">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nary>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257178" indent="-257178">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spcBef>
                    <a:spcPts val="0"/>
                  </a:spcBef>
                </a:pPr>
                <a:r>
                  <a:rPr lang="en-US" sz="2000" dirty="0">
                    <a:latin typeface="Calibri" panose="020F0502020204030204" pitchFamily="34" charset="0"/>
                    <a:cs typeface="Calibri" panose="020F0502020204030204" pitchFamily="34" charset="0"/>
                  </a:rPr>
                  <a:t>Loop until convergence</a:t>
                </a:r>
              </a:p>
              <a:p>
                <a:pPr lvl="1">
                  <a:spcBef>
                    <a:spcPts val="0"/>
                  </a:spcBef>
                </a:pP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endParaRPr lang="en-US" sz="2000" dirty="0">
                  <a:latin typeface="Calibri" panose="020F0502020204030204" pitchFamily="34" charset="0"/>
                  <a:cs typeface="Calibri" panose="020F0502020204030204" pitchFamily="34" charset="0"/>
                </a:endParaRPr>
              </a:p>
              <a:p>
                <a:pPr marL="257178" indent="-257178">
                  <a:spcBef>
                    <a:spcPts val="0"/>
                  </a:spcBef>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m:t>
                        </m:r>
                        <m:r>
                          <a:rPr lang="en-US" sz="2000" b="0" i="1" smtClean="0">
                            <a:latin typeface="Cambria Math" panose="02040503050406030204" pitchFamily="18" charset="0"/>
                          </a:rPr>
                          <m:t>0</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15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3873" y="1233056"/>
                <a:ext cx="8534600" cy="5117504"/>
              </a:xfrm>
              <a:blipFill>
                <a:blip r:embed="rId3"/>
                <a:stretch>
                  <a:fillRect l="-594" t="-1235" b="-37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69882" y="6350560"/>
            <a:ext cx="2262135" cy="442127"/>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2" y="289523"/>
            <a:ext cx="8396258" cy="651272"/>
          </a:xfrm>
        </p:spPr>
        <p:txBody>
          <a:bodyPr anchor="ctr">
            <a:noAutofit/>
          </a:bodyPr>
          <a:lstStyle/>
          <a:p>
            <a:pPr algn="ctr"/>
            <a:r>
              <a:rPr lang="en-US" sz="40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0321" y="1457014"/>
                <a:ext cx="8623358" cy="4354667"/>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0</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 is linear, (i.e.,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cs typeface="Arial" charset="0"/>
                          </a:rPr>
                          <m:t>𝑇</m:t>
                        </m:r>
                      </m:sup>
                    </m:sSup>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we can write our minimization rule using vector notation a little more compactly.  Namely,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i="1">
                        <a:latin typeface="Cambria Math" panose="02040503050406030204" pitchFamily="18" charset="0"/>
                        <a:ea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𝟎</m:t>
                    </m:r>
                  </m:oMath>
                </a14:m>
                <a:r>
                  <a:rPr lang="en-US" sz="2000" b="1"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Calibri" panose="020F0502020204030204" pitchFamily="34" charset="0"/>
                    <a:ea typeface="Arial" charset="0"/>
                    <a:cs typeface="Calibri" panose="020F0502020204030204" pitchFamily="34"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r>
                      <m:rPr>
                        <m:sty m:val="p"/>
                      </m:rPr>
                      <a:rPr lang="en-US" sz="2000">
                        <a:latin typeface="Cambria Math" panose="02040503050406030204" pitchFamily="18" charset="0"/>
                        <a:cs typeface="Arial" charset="0"/>
                      </a:rPr>
                      <m:t>g</m:t>
                    </m:r>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𝜽</m:t>
                        </m:r>
                      </m:e>
                      <m:sup>
                        <m:r>
                          <a:rPr lang="en-US" sz="2000" i="1">
                            <a:latin typeface="Cambria Math" panose="02040503050406030204" pitchFamily="18" charset="0"/>
                            <a:cs typeface="Arial" charset="0"/>
                          </a:rPr>
                          <m:t>𝑇</m:t>
                        </m:r>
                      </m:sup>
                    </m:sSup>
                    <m:r>
                      <a:rPr lang="en-US" sz="2000" b="1" i="1">
                        <a:latin typeface="Cambria Math" panose="02040503050406030204" pitchFamily="18" charset="0"/>
                        <a:cs typeface="Arial" charset="0"/>
                      </a:rPr>
                      <m:t>𝒙</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𝑔</m:t>
                        </m:r>
                      </m:e>
                      <m:sup>
                        <m:r>
                          <a:rPr lang="en-US" sz="2000" i="1">
                            <a:latin typeface="Cambria Math" panose="02040503050406030204" pitchFamily="18" charset="0"/>
                            <a:cs typeface="Arial" charset="0"/>
                          </a:rPr>
                          <m:t>′</m:t>
                        </m:r>
                      </m:sup>
                    </m:s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a:latin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oMath>
                </a14:m>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The chain rule will come in handy for vector valued functions as well.  Suppose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f(y) </a:t>
                </a:r>
                <a:r>
                  <a:rPr lang="en-US" sz="2000" dirty="0">
                    <a:latin typeface="Calibri" panose="020F0502020204030204" pitchFamily="34" charset="0"/>
                    <a:ea typeface="Arial" charset="0"/>
                    <a:cs typeface="Calibri" panose="020F0502020204030204" pitchFamily="34" charset="0"/>
                  </a:rPr>
                  <a:t>where </a:t>
                </a:r>
                <a:r>
                  <a:rPr lang="en-US" sz="2000" b="1" dirty="0">
                    <a:latin typeface="Calibri" panose="020F0502020204030204" pitchFamily="34" charset="0"/>
                    <a:ea typeface="Arial" charset="0"/>
                    <a:cs typeface="Calibri" panose="020F0502020204030204" pitchFamily="34" charset="0"/>
                  </a:rPr>
                  <a:t>y </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g(x)</a:t>
                </a:r>
                <a:r>
                  <a:rPr lang="en-US" sz="2000" dirty="0">
                    <a:latin typeface="Calibri" panose="020F0502020204030204" pitchFamily="34" charset="0"/>
                    <a:ea typeface="Arial" charset="0"/>
                    <a:cs typeface="Calibri" panose="020F0502020204030204" pitchFamily="34" charset="0"/>
                  </a:rPr>
                  <a:t>.   The Jacobian of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written</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as,</a:t>
                </a:r>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a:latin typeface="Cambria Math" panose="02040503050406030204" pitchFamily="18" charset="0"/>
                        <a:cs typeface="Arial" charset="0"/>
                      </a:rPr>
                      <m:t>(</m:t>
                    </m:r>
                    <m:r>
                      <a:rPr lang="en-US" sz="2000" b="1">
                        <a:latin typeface="Cambria Math" panose="02040503050406030204" pitchFamily="18" charset="0"/>
                        <a:cs typeface="Arial" charset="0"/>
                      </a:rPr>
                      <m:t>𝐱</m:t>
                    </m:r>
                    <m:r>
                      <a:rPr lang="en-US" sz="200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is and n x n matrix </a:t>
                </a:r>
                <a14:m>
                  <m:oMath xmlns:m="http://schemas.openxmlformats.org/officeDocument/2006/math">
                    <m:r>
                      <a:rPr lang="en-US" sz="2000" i="1">
                        <a:latin typeface="Cambria Math" panose="02040503050406030204" pitchFamily="18" charset="0"/>
                        <a:ea typeface="Arial"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𝑖</m:t>
                            </m:r>
                          </m:sub>
                        </m:sSub>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den>
                    </m:f>
                  </m:oMath>
                </a14:m>
                <a:r>
                  <a:rPr lang="en-US" sz="2000" dirty="0">
                    <a:latin typeface="Calibri" panose="020F0502020204030204" pitchFamily="34" charset="0"/>
                    <a:ea typeface="Arial" charset="0"/>
                    <a:cs typeface="Calibri" panose="020F0502020204030204" pitchFamily="34" charset="0"/>
                  </a:rPr>
                  <a:t>).  By the chain rule,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d>
                      <m:dPr>
                        <m:ctrlPr>
                          <a:rPr lang="en-US" sz="2000" b="1"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b="1">
                        <a:latin typeface="Cambria Math" panose="02040503050406030204" pitchFamily="18" charset="0"/>
                        <a:cs typeface="Arial" charset="0"/>
                      </a:rPr>
                      <m:t>= </m:t>
                    </m:r>
                    <m:sSub>
                      <m:sSubPr>
                        <m:ctrlPr>
                          <a:rPr lang="en-US" sz="2000" b="1"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𝒚</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𝒇</m:t>
                        </m:r>
                      </m:e>
                    </m:d>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𝒈</m:t>
                        </m:r>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1" i="1">
                        <a:latin typeface="Cambria Math" panose="02040503050406030204" pitchFamily="18" charset="0"/>
                        <a:ea typeface="Cambria Math" panose="02040503050406030204" pitchFamily="18" charset="0"/>
                        <a:cs typeface="Arial" charset="0"/>
                      </a:rPr>
                      <m:t>∘ </m:t>
                    </m:r>
                    <m:sSub>
                      <m:sSubPr>
                        <m:ctrlPr>
                          <a:rPr lang="en-US" sz="2000" b="1"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𝐽</m:t>
                        </m:r>
                      </m:e>
                      <m:sub>
                        <m:r>
                          <a:rPr lang="en-US" sz="2000" b="1" i="1">
                            <a:latin typeface="Cambria Math" panose="02040503050406030204" pitchFamily="18" charset="0"/>
                            <a:ea typeface="Cambria Math" panose="02040503050406030204" pitchFamily="18" charset="0"/>
                            <a:cs typeface="Arial" charset="0"/>
                          </a:rPr>
                          <m:t>𝒙</m:t>
                        </m:r>
                      </m:sub>
                    </m:sSub>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𝒈</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algn="l"/>
                <a:endParaRPr lang="en-US" sz="1500" dirty="0">
                  <a:latin typeface="Arial" charset="0"/>
                  <a:ea typeface="Arial" charset="0"/>
                  <a:cs typeface="Arial" charset="0"/>
                </a:endParaRPr>
              </a:p>
              <a:p>
                <a:pPr algn="l"/>
                <a:endParaRPr lang="en-US" sz="1500" dirty="0">
                  <a:latin typeface="Arial" charset="0"/>
                  <a:ea typeface="Arial" charset="0"/>
                  <a:cs typeface="Arial" charset="0"/>
                </a:endParaRPr>
              </a:p>
              <a:p>
                <a:pPr marL="257178" indent="-257178"/>
                <a:endParaRPr lang="en-US" sz="1500" b="1" dirty="0">
                  <a:latin typeface="Arial" charset="0"/>
                  <a:ea typeface="Arial" charset="0"/>
                  <a:cs typeface="Arial" charset="0"/>
                </a:endParaRPr>
              </a:p>
              <a:p>
                <a:pPr marL="257178" indent="-257178"/>
                <a:endParaRPr lang="en-US" sz="15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0321" y="1457014"/>
                <a:ext cx="8623358" cy="4354667"/>
              </a:xfrm>
              <a:blipFill>
                <a:blip r:embed="rId3"/>
                <a:stretch>
                  <a:fillRect l="-588" t="-10174" r="-1176" b="-58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53168" y="6207318"/>
            <a:ext cx="1600200" cy="273844"/>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76" y="10001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528412" y="1478792"/>
            <a:ext cx="8087175" cy="438168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Learning rate</a:t>
            </a:r>
          </a:p>
          <a:p>
            <a:pPr marL="557220" lvl="1" indent="-214316">
              <a:spcBef>
                <a:spcPts val="0"/>
              </a:spcBef>
            </a:pPr>
            <a:r>
              <a:rPr lang="en-US" sz="20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557220" lvl="1" indent="-214316">
              <a:spcBef>
                <a:spcPts val="0"/>
              </a:spcBef>
            </a:pPr>
            <a:r>
              <a:rPr lang="en-US" sz="2000" dirty="0">
                <a:latin typeface="Calibri" panose="020F0502020204030204" pitchFamily="34" charset="0"/>
                <a:ea typeface="Arial" charset="0"/>
                <a:cs typeface="Calibri" panose="020F0502020204030204" pitchFamily="34" charset="0"/>
              </a:rPr>
              <a:t>If we pick 𝜶 too small convergence is slow.</a:t>
            </a:r>
          </a:p>
          <a:p>
            <a:pPr marL="257178" indent="-257178"/>
            <a:r>
              <a:rPr lang="en-US" sz="2000" dirty="0">
                <a:latin typeface="Calibri" panose="020F0502020204030204" pitchFamily="34" charset="0"/>
                <a:ea typeface="Arial" charset="0"/>
                <a:cs typeface="Calibri" panose="020F0502020204030204" pitchFamily="34" charset="0"/>
              </a:rPr>
              <a:t>Gradient descent</a:t>
            </a:r>
          </a:p>
          <a:p>
            <a:pPr marL="600083" lvl="1" indent="-257178">
              <a:spcBef>
                <a:spcPts val="0"/>
              </a:spcBef>
            </a:pPr>
            <a:r>
              <a:rPr lang="en-US" sz="2000" dirty="0">
                <a:latin typeface="Calibri" panose="020F0502020204030204" pitchFamily="34" charset="0"/>
                <a:cs typeface="Calibri" panose="020F0502020204030204" pitchFamily="34" charset="0"/>
              </a:rPr>
              <a:t>Is iterative</a:t>
            </a:r>
          </a:p>
          <a:p>
            <a:pPr marL="600083" lvl="1" indent="-257178">
              <a:spcBef>
                <a:spcPts val="0"/>
              </a:spcBef>
            </a:pPr>
            <a:r>
              <a:rPr lang="en-US" sz="2000" dirty="0">
                <a:latin typeface="Calibri" panose="020F0502020204030204" pitchFamily="34" charset="0"/>
                <a:cs typeface="Calibri" panose="020F0502020204030204" pitchFamily="34" charset="0"/>
              </a:rPr>
              <a:t>Can be adapted to complex hypothesis</a:t>
            </a:r>
          </a:p>
          <a:p>
            <a:pPr marL="600083" lvl="1" indent="-257178">
              <a:spcBef>
                <a:spcPts val="0"/>
              </a:spcBef>
            </a:pPr>
            <a:r>
              <a:rPr lang="en-US" sz="2000" dirty="0">
                <a:latin typeface="Calibri" panose="020F0502020204030204" pitchFamily="34" charset="0"/>
                <a:cs typeface="Calibri" panose="020F0502020204030204" pitchFamily="34" charset="0"/>
              </a:rPr>
              <a:t>Works well when m is large</a:t>
            </a:r>
          </a:p>
          <a:p>
            <a:pPr marL="600083" lvl="1" indent="-257178">
              <a:spcBef>
                <a:spcPts val="0"/>
              </a:spcBef>
            </a:pPr>
            <a:r>
              <a:rPr lang="en-US" sz="2000" dirty="0">
                <a:latin typeface="Calibri" panose="020F0502020204030204" pitchFamily="34" charset="0"/>
                <a:cs typeface="Calibri" panose="020F0502020204030204" pitchFamily="34" charset="0"/>
              </a:rPr>
              <a:t>Supports incremental learning</a:t>
            </a:r>
          </a:p>
          <a:p>
            <a:pPr marL="600083" lvl="1" indent="-257178">
              <a:spcBef>
                <a:spcPts val="0"/>
              </a:spcBef>
            </a:pPr>
            <a:r>
              <a:rPr lang="en-US" sz="2000" dirty="0">
                <a:latin typeface="Calibri" panose="020F0502020204030204" pitchFamily="34" charset="0"/>
                <a:cs typeface="Calibri" panose="020F0502020204030204" pitchFamily="34" charset="0"/>
              </a:rPr>
              <a:t>Converges to local optimum (OK for quadratic functions.)</a:t>
            </a:r>
          </a:p>
          <a:p>
            <a:pPr marL="257178" indent="-257178"/>
            <a:r>
              <a:rPr lang="en-US" sz="2000" dirty="0">
                <a:latin typeface="Calibri" panose="020F0502020204030204" pitchFamily="34" charset="0"/>
                <a:cs typeface="Calibri" panose="020F0502020204030204" pitchFamily="34" charset="0"/>
              </a:rPr>
              <a:t>Close form solution</a:t>
            </a:r>
          </a:p>
          <a:p>
            <a:pPr marL="600083" lvl="1" indent="-257178">
              <a:spcBef>
                <a:spcPts val="0"/>
              </a:spcBef>
            </a:pPr>
            <a:r>
              <a:rPr lang="en-US" sz="2000" dirty="0">
                <a:latin typeface="Calibri" panose="020F0502020204030204" pitchFamily="34" charset="0"/>
                <a:cs typeface="Calibri" panose="020F0502020204030204" pitchFamily="34" charset="0"/>
              </a:rPr>
              <a:t>Works well when m is small</a:t>
            </a:r>
          </a:p>
          <a:p>
            <a:pPr marL="600083" lvl="1" indent="-257178">
              <a:spcBef>
                <a:spcPts val="0"/>
              </a:spcBef>
            </a:pPr>
            <a:r>
              <a:rPr lang="en-US" sz="2000" dirty="0">
                <a:latin typeface="Calibri" panose="020F0502020204030204" pitchFamily="34" charset="0"/>
                <a:cs typeface="Calibri" panose="020F0502020204030204" pitchFamily="34" charset="0"/>
              </a:rPr>
              <a:t>No need to select learning rate</a:t>
            </a:r>
          </a:p>
          <a:p>
            <a:pPr marL="257178" indent="-257178"/>
            <a:endParaRPr lang="en-US"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21575" y="6126932"/>
            <a:ext cx="1600200" cy="273844"/>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08371"/>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85491"/>
                <a:ext cx="8686800" cy="4277019"/>
              </a:xfrm>
            </p:spPr>
            <p:txBody>
              <a:bodyPr>
                <a:noAutofit/>
              </a:bodyPr>
              <a:lstStyle/>
              <a:p>
                <a:pPr marL="257178" indent="-257178">
                  <a:lnSpc>
                    <a:spcPct val="100000"/>
                  </a:lnSpc>
                  <a:spcBef>
                    <a:spcPts val="0"/>
                  </a:spcBef>
                </a:pPr>
                <a:r>
                  <a:rPr lang="en-US" sz="1800" dirty="0">
                    <a:ea typeface="Arial" charset="0"/>
                    <a:cs typeface="Arial" charset="0"/>
                  </a:rPr>
                  <a:t>If we observe an experiment with n distinct outcomes, we call the union of these events a sample space and if we label each event E</a:t>
                </a:r>
                <a:r>
                  <a:rPr lang="en-US" sz="1800" baseline="-25000" dirty="0">
                    <a:ea typeface="Arial" charset="0"/>
                    <a:cs typeface="Arial" charset="0"/>
                  </a:rPr>
                  <a:t>i</a:t>
                </a:r>
                <a:r>
                  <a:rPr lang="en-US" sz="1800" dirty="0">
                    <a:ea typeface="Arial" charset="0"/>
                    <a:cs typeface="Arial" charset="0"/>
                  </a:rPr>
                  <a:t>, i= 1,2,…,n.  S = {E</a:t>
                </a:r>
                <a:r>
                  <a:rPr lang="en-US" sz="1800" baseline="-25000" dirty="0">
                    <a:ea typeface="Arial" charset="0"/>
                    <a:cs typeface="Arial" charset="0"/>
                  </a:rPr>
                  <a:t>1</a:t>
                </a:r>
                <a:r>
                  <a:rPr lang="en-US" sz="1800" dirty="0">
                    <a:ea typeface="Arial" charset="0"/>
                    <a:cs typeface="Arial" charset="0"/>
                  </a:rPr>
                  <a:t>} ∪ {E</a:t>
                </a:r>
                <a:r>
                  <a:rPr lang="en-US" sz="1800" baseline="-25000" dirty="0">
                    <a:ea typeface="Arial" charset="0"/>
                    <a:cs typeface="Arial" charset="0"/>
                  </a:rPr>
                  <a:t>2</a:t>
                </a:r>
                <a:r>
                  <a:rPr lang="en-US" sz="1800" dirty="0">
                    <a:ea typeface="Arial" charset="0"/>
                    <a:cs typeface="Arial" charset="0"/>
                  </a:rPr>
                  <a:t>} ∪ … ∪ {E</a:t>
                </a:r>
                <a:r>
                  <a:rPr lang="en-US" sz="1800" baseline="-25000" dirty="0">
                    <a:ea typeface="Arial" charset="0"/>
                    <a:cs typeface="Arial" charset="0"/>
                  </a:rPr>
                  <a:t>n</a:t>
                </a:r>
                <a:r>
                  <a:rPr lang="en-US" sz="1800" dirty="0">
                    <a:ea typeface="Arial" charset="0"/>
                    <a:cs typeface="Arial" charset="0"/>
                  </a:rPr>
                  <a:t>}.</a:t>
                </a:r>
              </a:p>
              <a:p>
                <a:pPr marL="257178" indent="-257178">
                  <a:lnSpc>
                    <a:spcPct val="100000"/>
                  </a:lnSpc>
                  <a:spcBef>
                    <a:spcPts val="0"/>
                  </a:spcBef>
                </a:pPr>
                <a:r>
                  <a:rPr lang="en-US" sz="1800" dirty="0">
                    <a:ea typeface="Arial" charset="0"/>
                    <a:cs typeface="Arial" charset="0"/>
                  </a:rPr>
                  <a:t>A probability measure is a map from S to the interval [0, 1], P: S </a:t>
                </a:r>
                <a:r>
                  <a:rPr lang="en-US" sz="1800" dirty="0">
                    <a:ea typeface="Arial" charset="0"/>
                    <a:cs typeface="Arial" charset="0"/>
                    <a:sym typeface="Wingdings" pitchFamily="2" charset="2"/>
                  </a:rPr>
                  <a:t> [0,1], with the following property: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𝑖</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𝐸</m:t>
                            </m:r>
                            <m:r>
                              <a:rPr lang="en-US" sz="1800" i="1" baseline="-25000">
                                <a:latin typeface="Cambria Math" panose="02040503050406030204" pitchFamily="18" charset="0"/>
                                <a:cs typeface="Arial" charset="0"/>
                                <a:sym typeface="Wingdings" pitchFamily="2" charset="2"/>
                              </a:rPr>
                              <m:t>𝑖</m:t>
                            </m:r>
                          </m:e>
                        </m:d>
                        <m:r>
                          <a:rPr lang="en-US" sz="1800" i="1">
                            <a:latin typeface="Cambria Math" panose="02040503050406030204" pitchFamily="18" charset="0"/>
                            <a:cs typeface="Arial" charset="0"/>
                            <a:sym typeface="Wingdings" pitchFamily="2" charset="2"/>
                          </a:rPr>
                          <m:t>=1</m:t>
                        </m:r>
                      </m:e>
                    </m:nary>
                  </m:oMath>
                </a14:m>
                <a:r>
                  <a:rPr lang="en-US" sz="1800" dirty="0">
                    <a:ea typeface="Arial" charset="0"/>
                    <a:cs typeface="Arial" charset="0"/>
                    <a:sym typeface="Wingdings" pitchFamily="2" charset="2"/>
                  </a:rPr>
                  <a:t>.</a:t>
                </a:r>
              </a:p>
              <a:p>
                <a:pPr marL="257178" indent="-257178">
                  <a:lnSpc>
                    <a:spcPct val="100000"/>
                  </a:lnSpc>
                  <a:spcBef>
                    <a:spcPts val="0"/>
                  </a:spcBef>
                </a:pPr>
                <a:r>
                  <a:rPr lang="en-US" sz="1800" dirty="0">
                    <a:ea typeface="Arial" charset="0"/>
                    <a:cs typeface="Arial" charset="0"/>
                    <a:sym typeface="Wingdings" pitchFamily="2" charset="2"/>
                  </a:rPr>
                  <a:t>We can also talk about the outcome any member of a subset, T ⊆ S.  For example, if T={E</a:t>
                </a:r>
                <a:r>
                  <a:rPr lang="en-US" sz="1800" baseline="-25000" dirty="0">
                    <a:ea typeface="Arial" charset="0"/>
                    <a:cs typeface="Arial" charset="0"/>
                    <a:sym typeface="Wingdings" pitchFamily="2" charset="2"/>
                  </a:rPr>
                  <a:t>1</a:t>
                </a:r>
                <a:r>
                  <a:rPr lang="en-US" sz="1800" dirty="0">
                    <a:ea typeface="Arial" charset="0"/>
                    <a:cs typeface="Arial" charset="0"/>
                    <a:sym typeface="Wingdings" pitchFamily="2" charset="2"/>
                  </a:rPr>
                  <a:t>, E</a:t>
                </a:r>
                <a:r>
                  <a:rPr lang="en-US" sz="1800" baseline="-25000" dirty="0">
                    <a:ea typeface="Arial" charset="0"/>
                    <a:cs typeface="Arial" charset="0"/>
                    <a:sym typeface="Wingdings" pitchFamily="2" charset="2"/>
                  </a:rPr>
                  <a:t>2</a:t>
                </a:r>
                <a:r>
                  <a:rPr lang="en-US" sz="1800" dirty="0">
                    <a:ea typeface="Arial" charset="0"/>
                    <a:cs typeface="Arial" charset="0"/>
                    <a:sym typeface="Wingdings" pitchFamily="2" charset="2"/>
                  </a:rPr>
                  <a:t>}, P(T) = P(E</a:t>
                </a:r>
                <a:r>
                  <a:rPr lang="en-US" sz="1800" baseline="-25000" dirty="0">
                    <a:ea typeface="Arial" charset="0"/>
                    <a:cs typeface="Arial" charset="0"/>
                    <a:sym typeface="Wingdings" pitchFamily="2" charset="2"/>
                  </a:rPr>
                  <a:t>1</a:t>
                </a:r>
                <a:r>
                  <a:rPr lang="en-US" sz="1800" dirty="0">
                    <a:ea typeface="Arial" charset="0"/>
                    <a:cs typeface="Arial" charset="0"/>
                    <a:sym typeface="Wingdings" pitchFamily="2" charset="2"/>
                  </a:rPr>
                  <a:t>) + P(E</a:t>
                </a:r>
                <a:r>
                  <a:rPr lang="en-US" sz="1800" baseline="-25000" dirty="0">
                    <a:ea typeface="Arial" charset="0"/>
                    <a:cs typeface="Arial" charset="0"/>
                    <a:sym typeface="Wingdings" pitchFamily="2" charset="2"/>
                  </a:rPr>
                  <a:t>2</a:t>
                </a:r>
                <a:r>
                  <a:rPr lang="en-US" sz="1800" dirty="0">
                    <a:ea typeface="Arial" charset="0"/>
                    <a:cs typeface="Arial" charset="0"/>
                    <a:sym typeface="Wingdings" pitchFamily="2" charset="2"/>
                  </a:rPr>
                  <a:t>).  For completeness, when we use subsets, we define P(∅)=0.</a:t>
                </a:r>
              </a:p>
              <a:p>
                <a:pPr marL="257178" indent="-257178">
                  <a:lnSpc>
                    <a:spcPct val="100000"/>
                  </a:lnSpc>
                  <a:spcBef>
                    <a:spcPts val="0"/>
                  </a:spcBef>
                </a:pPr>
                <a:r>
                  <a:rPr lang="en-US" sz="1800" dirty="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0</m:t>
                        </m:r>
                      </m:sub>
                      <m:sup>
                        <m:r>
                          <a:rPr lang="en-US" sz="1800" i="1">
                            <a:latin typeface="Cambria Math" panose="02040503050406030204" pitchFamily="18" charset="0"/>
                            <a:ea typeface="Cambria Math" panose="02040503050406030204" pitchFamily="18" charset="0"/>
                            <a:cs typeface="Arial" charset="0"/>
                            <a:sym typeface="Wingdings" pitchFamily="2" charset="2"/>
                          </a:rPr>
                          <m:t>∞</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𝑡</m:t>
                        </m:r>
                      </m:sub>
                      <m:sup>
                        <m:r>
                          <a:rPr lang="en-US" sz="1800" i="1">
                            <a:latin typeface="Cambria Math" panose="02040503050406030204" pitchFamily="18" charset="0"/>
                            <a:cs typeface="Arial" charset="0"/>
                            <a:sym typeface="Wingdings" pitchFamily="2" charset="2"/>
                          </a:rPr>
                          <m:t>𝑡</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ea typeface="Cambria Math" panose="02040503050406030204" pitchFamily="18" charset="0"/>
                            <a:cs typeface="Arial" charset="0"/>
                            <a:sym typeface="Wingdings" pitchFamily="2" charset="2"/>
                          </a:rPr>
                          <m:t>𝑡</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ea typeface="Arial" charset="0"/>
                    <a:cs typeface="Arial" charset="0"/>
                    <a:sym typeface="Wingdings" pitchFamily="2" charset="2"/>
                  </a:rPr>
                  <a:t>.</a:t>
                </a:r>
              </a:p>
              <a:p>
                <a:pPr marL="257178" indent="-257178">
                  <a:lnSpc>
                    <a:spcPct val="100000"/>
                  </a:lnSpc>
                  <a:spcBef>
                    <a:spcPts val="0"/>
                  </a:spcBef>
                </a:pPr>
                <a:r>
                  <a:rPr lang="en-US" sz="1800" dirty="0">
                    <a:ea typeface="Arial" charset="0"/>
                    <a:cs typeface="Arial" charset="0"/>
                    <a:sym typeface="Wingdings" pitchFamily="2" charset="2"/>
                  </a:rPr>
                  <a:t>Our intuition is that if we perform the experiment many times (say, N times) and 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is the outcome #(E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times that P(E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m:t>
                        </m:r>
                        <m:sSub>
                          <m:sSubPr>
                            <m:ctrlPr>
                              <a:rPr lang="en-US" sz="1800" i="1">
                                <a:latin typeface="Cambria Math" panose="02040503050406030204" pitchFamily="18" charset="0"/>
                                <a:cs typeface="Arial" charset="0"/>
                                <a:sym typeface="Wingdings" pitchFamily="2" charset="2"/>
                              </a:rPr>
                            </m:ctrlPr>
                          </m:sSubPr>
                          <m:e>
                            <m:r>
                              <a:rPr lang="en-US" sz="1800" i="1">
                                <a:latin typeface="Cambria Math" panose="02040503050406030204" pitchFamily="18" charset="0"/>
                                <a:cs typeface="Arial" charset="0"/>
                                <a:sym typeface="Wingdings" pitchFamily="2" charset="2"/>
                              </a:rPr>
                              <m:t>𝐸</m:t>
                            </m:r>
                          </m:e>
                          <m:sub>
                            <m:r>
                              <a:rPr lang="en-US" sz="1800" i="1">
                                <a:latin typeface="Cambria Math" panose="02040503050406030204" pitchFamily="18" charset="0"/>
                                <a:cs typeface="Arial" charset="0"/>
                                <a:sym typeface="Wingdings" pitchFamily="2" charset="2"/>
                              </a:rPr>
                              <m:t>𝑖</m:t>
                            </m:r>
                          </m:sub>
                        </m:sSub>
                        <m:r>
                          <a:rPr lang="en-US" sz="1800" i="1">
                            <a:latin typeface="Cambria Math" panose="02040503050406030204" pitchFamily="18" charset="0"/>
                            <a:cs typeface="Arial" charset="0"/>
                            <a:sym typeface="Wingdings" pitchFamily="2" charset="2"/>
                          </a:rPr>
                          <m:t>)</m:t>
                        </m:r>
                      </m:num>
                      <m:den>
                        <m:r>
                          <a:rPr lang="en-US" sz="1800" i="1">
                            <a:latin typeface="Cambria Math" panose="02040503050406030204" pitchFamily="18" charset="0"/>
                            <a:cs typeface="Arial" charset="0"/>
                            <a:sym typeface="Wingdings" pitchFamily="2" charset="2"/>
                          </a:rPr>
                          <m:t>𝑁</m:t>
                        </m:r>
                      </m:den>
                    </m:f>
                  </m:oMath>
                </a14:m>
                <a:r>
                  <a:rPr lang="en-US" sz="1800" dirty="0">
                    <a:ea typeface="Arial" charset="0"/>
                    <a:cs typeface="Arial" charset="0"/>
                    <a:sym typeface="Wingdings" pitchFamily="2" charset="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85491"/>
                <a:ext cx="8686800" cy="4277019"/>
              </a:xfrm>
              <a:blipFill>
                <a:blip r:embed="rId3"/>
                <a:stretch>
                  <a:fillRect l="-438" t="-296" r="-876" b="-7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02928" y="6412709"/>
            <a:ext cx="1600200" cy="273844"/>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81" y="231307"/>
            <a:ext cx="8396258"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Ng’s example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1813607" y="1827598"/>
            <a:ext cx="2297231" cy="4065137"/>
          </a:xfrm>
        </p:spPr>
        <p:txBody>
          <a:bodyPr>
            <a:noAutofit/>
          </a:bodyPr>
          <a:lstStyle/>
          <a:p>
            <a:pPr>
              <a:spcBef>
                <a:spcPts val="300"/>
              </a:spcBef>
            </a:pPr>
            <a:r>
              <a:rPr lang="en-US" sz="1400" dirty="0">
                <a:latin typeface="Calibri" panose="020F0502020204030204" pitchFamily="34" charset="0"/>
                <a:cs typeface="Calibri" panose="020F0502020204030204" pitchFamily="34" charset="0"/>
              </a:rPr>
              <a:t> size bdrms     price</a:t>
            </a:r>
          </a:p>
          <a:p>
            <a:pPr>
              <a:spcBef>
                <a:spcPts val="300"/>
              </a:spcBef>
            </a:pPr>
            <a:r>
              <a:rPr lang="en-US" sz="1400" dirty="0">
                <a:latin typeface="Calibri" panose="020F0502020204030204" pitchFamily="34" charset="0"/>
                <a:cs typeface="Calibri" panose="020F0502020204030204" pitchFamily="34" charset="0"/>
              </a:rPr>
              <a:t> 1268     3    259900</a:t>
            </a:r>
          </a:p>
          <a:p>
            <a:pPr>
              <a:spcBef>
                <a:spcPts val="300"/>
              </a:spcBef>
            </a:pPr>
            <a:r>
              <a:rPr lang="en-US" sz="1400" dirty="0">
                <a:latin typeface="Calibri" panose="020F0502020204030204" pitchFamily="34" charset="0"/>
                <a:cs typeface="Calibri" panose="020F0502020204030204" pitchFamily="34" charset="0"/>
              </a:rPr>
              <a:t> 2300     4    449900</a:t>
            </a:r>
          </a:p>
          <a:p>
            <a:pPr>
              <a:spcBef>
                <a:spcPts val="300"/>
              </a:spcBef>
            </a:pPr>
            <a:r>
              <a:rPr lang="en-US" sz="1400" dirty="0">
                <a:latin typeface="Calibri" panose="020F0502020204030204" pitchFamily="34" charset="0"/>
                <a:cs typeface="Calibri" panose="020F0502020204030204" pitchFamily="34" charset="0"/>
              </a:rPr>
              <a:t> 1320     2    299900</a:t>
            </a:r>
          </a:p>
          <a:p>
            <a:pPr>
              <a:spcBef>
                <a:spcPts val="300"/>
              </a:spcBef>
            </a:pPr>
            <a:r>
              <a:rPr lang="en-US" sz="1400" dirty="0">
                <a:latin typeface="Calibri" panose="020F0502020204030204" pitchFamily="34" charset="0"/>
                <a:cs typeface="Calibri" panose="020F0502020204030204" pitchFamily="34" charset="0"/>
              </a:rPr>
              <a:t> 1236     3    199900</a:t>
            </a:r>
          </a:p>
          <a:p>
            <a:pPr>
              <a:spcBef>
                <a:spcPts val="300"/>
              </a:spcBef>
            </a:pPr>
            <a:r>
              <a:rPr lang="en-US" sz="1400" dirty="0">
                <a:latin typeface="Calibri" panose="020F0502020204030204" pitchFamily="34" charset="0"/>
                <a:cs typeface="Calibri" panose="020F0502020204030204" pitchFamily="34" charset="0"/>
              </a:rPr>
              <a:t> 2609     4    499998</a:t>
            </a:r>
          </a:p>
          <a:p>
            <a:pPr>
              <a:spcBef>
                <a:spcPts val="300"/>
              </a:spcBef>
            </a:pPr>
            <a:r>
              <a:rPr lang="en-US" sz="1400" dirty="0">
                <a:latin typeface="Calibri" panose="020F0502020204030204" pitchFamily="34" charset="0"/>
                <a:cs typeface="Calibri" panose="020F0502020204030204" pitchFamily="34" charset="0"/>
              </a:rPr>
              <a:t> 3031     4    599000</a:t>
            </a:r>
          </a:p>
          <a:p>
            <a:pPr>
              <a:spcBef>
                <a:spcPts val="300"/>
              </a:spcBef>
            </a:pPr>
            <a:r>
              <a:rPr lang="en-US" sz="1400" dirty="0">
                <a:latin typeface="Calibri" panose="020F0502020204030204" pitchFamily="34" charset="0"/>
                <a:cs typeface="Calibri" panose="020F0502020204030204" pitchFamily="34" charset="0"/>
              </a:rPr>
              <a:t> 1767     3    252900</a:t>
            </a:r>
          </a:p>
          <a:p>
            <a:pPr>
              <a:spcBef>
                <a:spcPts val="300"/>
              </a:spcBef>
            </a:pPr>
            <a:r>
              <a:rPr lang="en-US" sz="1400" dirty="0">
                <a:latin typeface="Calibri" panose="020F0502020204030204" pitchFamily="34" charset="0"/>
                <a:cs typeface="Calibri" panose="020F0502020204030204" pitchFamily="34" charset="0"/>
              </a:rPr>
              <a:t> 1888     2    255000</a:t>
            </a:r>
          </a:p>
          <a:p>
            <a:pPr>
              <a:spcBef>
                <a:spcPts val="300"/>
              </a:spcBef>
            </a:pPr>
            <a:r>
              <a:rPr lang="en-US" sz="1400" dirty="0">
                <a:latin typeface="Calibri" panose="020F0502020204030204" pitchFamily="34" charset="0"/>
                <a:cs typeface="Calibri" panose="020F0502020204030204" pitchFamily="34" charset="0"/>
              </a:rPr>
              <a:t> 1604     3    242900</a:t>
            </a:r>
          </a:p>
          <a:p>
            <a:pPr>
              <a:spcBef>
                <a:spcPts val="300"/>
              </a:spcBef>
            </a:pPr>
            <a:r>
              <a:rPr lang="en-US" sz="1400" dirty="0">
                <a:latin typeface="Calibri" panose="020F0502020204030204" pitchFamily="34" charset="0"/>
                <a:cs typeface="Calibri" panose="020F0502020204030204" pitchFamily="34" charset="0"/>
              </a:rPr>
              <a:t> 1962     4    259900</a:t>
            </a:r>
          </a:p>
          <a:p>
            <a:pPr>
              <a:spcBef>
                <a:spcPts val="300"/>
              </a:spcBef>
            </a:pPr>
            <a:r>
              <a:rPr lang="en-US" sz="1400" dirty="0">
                <a:latin typeface="Calibri" panose="020F0502020204030204" pitchFamily="34" charset="0"/>
                <a:cs typeface="Calibri" panose="020F0502020204030204" pitchFamily="34" charset="0"/>
              </a:rPr>
              <a:t> 3890     3    573900</a:t>
            </a:r>
          </a:p>
          <a:p>
            <a:pPr>
              <a:spcBef>
                <a:spcPts val="300"/>
              </a:spcBef>
            </a:pPr>
            <a:r>
              <a:rPr lang="en-US" sz="1400" dirty="0">
                <a:latin typeface="Calibri" panose="020F0502020204030204" pitchFamily="34" charset="0"/>
                <a:cs typeface="Calibri" panose="020F0502020204030204" pitchFamily="34" charset="0"/>
              </a:rPr>
              <a:t> 1100     3    249900</a:t>
            </a:r>
          </a:p>
          <a:p>
            <a:pPr>
              <a:spcBef>
                <a:spcPts val="300"/>
              </a:spcBef>
            </a:pPr>
            <a:r>
              <a:rPr lang="en-US" sz="1400" dirty="0">
                <a:latin typeface="Calibri" panose="020F0502020204030204" pitchFamily="34" charset="0"/>
                <a:cs typeface="Calibri" panose="020F0502020204030204" pitchFamily="34" charset="0"/>
              </a:rPr>
              <a:t> 1458     3    464500</a:t>
            </a:r>
          </a:p>
          <a:p>
            <a:pPr>
              <a:spcBef>
                <a:spcPts val="300"/>
              </a:spcBef>
            </a:pPr>
            <a:r>
              <a:rPr lang="en-US" sz="1400" dirty="0">
                <a:latin typeface="Calibri" panose="020F0502020204030204" pitchFamily="34" charset="0"/>
                <a:cs typeface="Calibri" panose="020F0502020204030204" pitchFamily="34" charset="0"/>
              </a:rPr>
              <a:t> 2526     3    469000</a:t>
            </a:r>
          </a:p>
          <a:p>
            <a:pPr>
              <a:spcBef>
                <a:spcPts val="300"/>
              </a:spcBef>
            </a:pPr>
            <a:endParaRPr lang="en-US" sz="1400" dirty="0">
              <a:latin typeface="Calibri" panose="020F0502020204030204" pitchFamily="34" charset="0"/>
              <a:cs typeface="Calibri" panose="020F0502020204030204" pitchFamily="34" charset="0"/>
            </a:endParaRPr>
          </a:p>
          <a:p>
            <a:pPr>
              <a:spcBef>
                <a:spcPts val="300"/>
              </a:spcBef>
            </a:pPr>
            <a:r>
              <a:rPr lang="en-US" sz="1600" dirty="0">
                <a:latin typeface="Calibri" panose="020F0502020204030204" pitchFamily="34" charset="0"/>
                <a:cs typeface="Calibri" panose="020F0502020204030204" pitchFamily="34" charset="0"/>
              </a:rPr>
              <a:t> </a:t>
            </a:r>
            <a:endParaRPr lang="en-US" sz="18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7179036" y="6317397"/>
            <a:ext cx="1600200" cy="273844"/>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275203" y="1817978"/>
            <a:ext cx="1634080" cy="3447987"/>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2104     3   399900</a:t>
            </a:r>
          </a:p>
          <a:p>
            <a:pPr algn="l">
              <a:spcBef>
                <a:spcPts val="300"/>
              </a:spcBef>
            </a:pPr>
            <a:r>
              <a:rPr lang="en-US" sz="1400" dirty="0">
                <a:latin typeface="Calibri" panose="020F0502020204030204" pitchFamily="34" charset="0"/>
                <a:cs typeface="Calibri" panose="020F0502020204030204" pitchFamily="34" charset="0"/>
              </a:rPr>
              <a:t> 1600     3   329900</a:t>
            </a:r>
          </a:p>
          <a:p>
            <a:pPr algn="l">
              <a:spcBef>
                <a:spcPts val="300"/>
              </a:spcBef>
            </a:pPr>
            <a:r>
              <a:rPr lang="en-US" sz="1400" dirty="0">
                <a:latin typeface="Calibri" panose="020F0502020204030204" pitchFamily="34" charset="0"/>
                <a:cs typeface="Calibri" panose="020F0502020204030204" pitchFamily="34" charset="0"/>
              </a:rPr>
              <a:t> 2400     3   369000</a:t>
            </a:r>
          </a:p>
          <a:p>
            <a:pPr algn="l">
              <a:spcBef>
                <a:spcPts val="300"/>
              </a:spcBef>
            </a:pPr>
            <a:r>
              <a:rPr lang="en-US" sz="1400" dirty="0">
                <a:latin typeface="Calibri" panose="020F0502020204030204" pitchFamily="34" charset="0"/>
                <a:cs typeface="Calibri" panose="020F0502020204030204" pitchFamily="34" charset="0"/>
              </a:rPr>
              <a:t> 1416     2   232000</a:t>
            </a:r>
          </a:p>
          <a:p>
            <a:pPr algn="l">
              <a:spcBef>
                <a:spcPts val="300"/>
              </a:spcBef>
            </a:pPr>
            <a:r>
              <a:rPr lang="en-US" sz="1400" dirty="0">
                <a:latin typeface="Calibri" panose="020F0502020204030204" pitchFamily="34" charset="0"/>
                <a:cs typeface="Calibri" panose="020F0502020204030204" pitchFamily="34" charset="0"/>
              </a:rPr>
              <a:t> 3000     4   539900</a:t>
            </a:r>
          </a:p>
          <a:p>
            <a:pPr algn="l">
              <a:spcBef>
                <a:spcPts val="300"/>
              </a:spcBef>
            </a:pPr>
            <a:r>
              <a:rPr lang="en-US" sz="1400" dirty="0">
                <a:latin typeface="Calibri" panose="020F0502020204030204" pitchFamily="34" charset="0"/>
                <a:cs typeface="Calibri" panose="020F0502020204030204" pitchFamily="34" charset="0"/>
              </a:rPr>
              <a:t> 1985     4   299900</a:t>
            </a:r>
          </a:p>
          <a:p>
            <a:pPr algn="l">
              <a:spcBef>
                <a:spcPts val="300"/>
              </a:spcBef>
            </a:pPr>
            <a:r>
              <a:rPr lang="en-US" sz="1400" dirty="0">
                <a:latin typeface="Calibri" panose="020F0502020204030204" pitchFamily="34" charset="0"/>
                <a:cs typeface="Calibri" panose="020F0502020204030204" pitchFamily="34" charset="0"/>
              </a:rPr>
              <a:t> 1534     3   314900</a:t>
            </a:r>
          </a:p>
          <a:p>
            <a:pPr algn="l">
              <a:spcBef>
                <a:spcPts val="300"/>
              </a:spcBef>
            </a:pPr>
            <a:r>
              <a:rPr lang="en-US" sz="1400" dirty="0">
                <a:latin typeface="Calibri" panose="020F0502020204030204" pitchFamily="34" charset="0"/>
                <a:cs typeface="Calibri" panose="020F0502020204030204" pitchFamily="34" charset="0"/>
              </a:rPr>
              <a:t> 1427     3   198999</a:t>
            </a:r>
          </a:p>
          <a:p>
            <a:pPr algn="l">
              <a:spcBef>
                <a:spcPts val="300"/>
              </a:spcBef>
            </a:pPr>
            <a:r>
              <a:rPr lang="en-US" sz="1400" dirty="0">
                <a:latin typeface="Calibri" panose="020F0502020204030204" pitchFamily="34" charset="0"/>
                <a:cs typeface="Calibri" panose="020F0502020204030204" pitchFamily="34" charset="0"/>
              </a:rPr>
              <a:t> 1380     3   212000</a:t>
            </a:r>
          </a:p>
          <a:p>
            <a:pPr algn="l">
              <a:spcBef>
                <a:spcPts val="300"/>
              </a:spcBef>
            </a:pPr>
            <a:r>
              <a:rPr lang="en-US" sz="1400" dirty="0">
                <a:latin typeface="Calibri" panose="020F0502020204030204" pitchFamily="34" charset="0"/>
                <a:cs typeface="Calibri" panose="020F0502020204030204" pitchFamily="34" charset="0"/>
              </a:rPr>
              <a:t> 1494     3   242500</a:t>
            </a:r>
          </a:p>
          <a:p>
            <a:pPr algn="l">
              <a:spcBef>
                <a:spcPts val="300"/>
              </a:spcBef>
            </a:pPr>
            <a:r>
              <a:rPr lang="en-US" sz="1400" dirty="0">
                <a:latin typeface="Calibri" panose="020F0502020204030204" pitchFamily="34" charset="0"/>
                <a:cs typeface="Calibri" panose="020F0502020204030204" pitchFamily="34" charset="0"/>
              </a:rPr>
              <a:t> 1940     4   239999</a:t>
            </a:r>
          </a:p>
          <a:p>
            <a:pPr algn="l">
              <a:spcBef>
                <a:spcPts val="300"/>
              </a:spcBef>
            </a:pPr>
            <a:r>
              <a:rPr lang="en-US" sz="1400" dirty="0">
                <a:latin typeface="Calibri" panose="020F0502020204030204" pitchFamily="34" charset="0"/>
                <a:cs typeface="Calibri" panose="020F0502020204030204" pitchFamily="34" charset="0"/>
              </a:rPr>
              <a:t> 2000     3   347000</a:t>
            </a:r>
          </a:p>
          <a:p>
            <a:pPr algn="l">
              <a:spcBef>
                <a:spcPts val="300"/>
              </a:spcBef>
            </a:pPr>
            <a:r>
              <a:rPr lang="en-US" sz="1400" dirty="0">
                <a:latin typeface="Calibri" panose="020F0502020204030204" pitchFamily="34" charset="0"/>
                <a:cs typeface="Calibri" panose="020F0502020204030204" pitchFamily="34" charset="0"/>
              </a:rPr>
              <a:t> 1890     3   329999</a:t>
            </a:r>
          </a:p>
          <a:p>
            <a:pPr algn="l">
              <a:spcBef>
                <a:spcPts val="300"/>
              </a:spcBef>
            </a:pPr>
            <a:r>
              <a:rPr lang="en-US" sz="1400" dirty="0">
                <a:latin typeface="Calibri" panose="020F0502020204030204" pitchFamily="34" charset="0"/>
                <a:cs typeface="Calibri" panose="020F0502020204030204" pitchFamily="34" charset="0"/>
              </a:rPr>
              <a:t> 4478     5   699900</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3729774" y="1817981"/>
            <a:ext cx="2297231" cy="4065137"/>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2200     3     475000</a:t>
            </a:r>
          </a:p>
          <a:p>
            <a:pPr algn="l">
              <a:spcBef>
                <a:spcPts val="300"/>
              </a:spcBef>
            </a:pPr>
            <a:r>
              <a:rPr lang="en-US" sz="1400" dirty="0">
                <a:latin typeface="Calibri" panose="020F0502020204030204" pitchFamily="34" charset="0"/>
                <a:cs typeface="Calibri" panose="020F0502020204030204" pitchFamily="34" charset="0"/>
              </a:rPr>
              <a:t> 2637     3     299900</a:t>
            </a:r>
          </a:p>
          <a:p>
            <a:pPr algn="l">
              <a:spcBef>
                <a:spcPts val="300"/>
              </a:spcBef>
            </a:pPr>
            <a:r>
              <a:rPr lang="en-US" sz="1400" dirty="0">
                <a:latin typeface="Calibri" panose="020F0502020204030204" pitchFamily="34" charset="0"/>
                <a:cs typeface="Calibri" panose="020F0502020204030204" pitchFamily="34" charset="0"/>
              </a:rPr>
              <a:t> 1839     2     349900</a:t>
            </a:r>
          </a:p>
          <a:p>
            <a:pPr algn="l">
              <a:spcBef>
                <a:spcPts val="300"/>
              </a:spcBef>
            </a:pPr>
            <a:r>
              <a:rPr lang="en-US" sz="1400" dirty="0">
                <a:latin typeface="Calibri" panose="020F0502020204030204" pitchFamily="34" charset="0"/>
                <a:cs typeface="Calibri" panose="020F0502020204030204" pitchFamily="34" charset="0"/>
              </a:rPr>
              <a:t> 1000     1     169900</a:t>
            </a:r>
          </a:p>
          <a:p>
            <a:pPr algn="l">
              <a:spcBef>
                <a:spcPts val="300"/>
              </a:spcBef>
            </a:pPr>
            <a:r>
              <a:rPr lang="en-US" sz="1400" dirty="0">
                <a:latin typeface="Calibri" panose="020F0502020204030204" pitchFamily="34" charset="0"/>
                <a:cs typeface="Calibri" panose="020F0502020204030204" pitchFamily="34" charset="0"/>
              </a:rPr>
              <a:t> 2040     4     314900</a:t>
            </a:r>
          </a:p>
          <a:p>
            <a:pPr algn="l">
              <a:spcBef>
                <a:spcPts val="300"/>
              </a:spcBef>
            </a:pPr>
            <a:r>
              <a:rPr lang="en-US" sz="1400" dirty="0">
                <a:latin typeface="Calibri" panose="020F0502020204030204" pitchFamily="34" charset="0"/>
                <a:cs typeface="Calibri" panose="020F0502020204030204" pitchFamily="34" charset="0"/>
              </a:rPr>
              <a:t> 3137     3     579900</a:t>
            </a:r>
          </a:p>
          <a:p>
            <a:pPr algn="l">
              <a:spcBef>
                <a:spcPts val="300"/>
              </a:spcBef>
            </a:pPr>
            <a:r>
              <a:rPr lang="en-US" sz="1400" dirty="0">
                <a:latin typeface="Calibri" panose="020F0502020204030204" pitchFamily="34" charset="0"/>
                <a:cs typeface="Calibri" panose="020F0502020204030204" pitchFamily="34" charset="0"/>
              </a:rPr>
              <a:t> 1811     4     285900</a:t>
            </a:r>
          </a:p>
          <a:p>
            <a:pPr algn="l">
              <a:spcBef>
                <a:spcPts val="300"/>
              </a:spcBef>
            </a:pPr>
            <a:r>
              <a:rPr lang="en-US" sz="1400" dirty="0">
                <a:latin typeface="Calibri" panose="020F0502020204030204" pitchFamily="34" charset="0"/>
                <a:cs typeface="Calibri" panose="020F0502020204030204" pitchFamily="34" charset="0"/>
              </a:rPr>
              <a:t> 1437     3     249900</a:t>
            </a:r>
          </a:p>
          <a:p>
            <a:pPr algn="l">
              <a:spcBef>
                <a:spcPts val="300"/>
              </a:spcBef>
            </a:pPr>
            <a:r>
              <a:rPr lang="en-US" sz="1400" dirty="0">
                <a:latin typeface="Calibri" panose="020F0502020204030204" pitchFamily="34" charset="0"/>
                <a:cs typeface="Calibri" panose="020F0502020204030204" pitchFamily="34" charset="0"/>
              </a:rPr>
              <a:t> 1239     3     229900</a:t>
            </a:r>
          </a:p>
          <a:p>
            <a:pPr algn="l">
              <a:spcBef>
                <a:spcPts val="300"/>
              </a:spcBef>
            </a:pPr>
            <a:r>
              <a:rPr lang="en-US" sz="1400" dirty="0">
                <a:latin typeface="Calibri" panose="020F0502020204030204" pitchFamily="34" charset="0"/>
                <a:cs typeface="Calibri" panose="020F0502020204030204" pitchFamily="34" charset="0"/>
              </a:rPr>
              <a:t> 2132     4     345000</a:t>
            </a:r>
          </a:p>
          <a:p>
            <a:pPr algn="l">
              <a:spcBef>
                <a:spcPts val="300"/>
              </a:spcBef>
            </a:pPr>
            <a:r>
              <a:rPr lang="en-US" sz="1400" dirty="0">
                <a:latin typeface="Calibri" panose="020F0502020204030204" pitchFamily="34" charset="0"/>
                <a:cs typeface="Calibri" panose="020F0502020204030204" pitchFamily="34" charset="0"/>
              </a:rPr>
              <a:t> 4215     4     549000</a:t>
            </a:r>
          </a:p>
          <a:p>
            <a:pPr algn="l">
              <a:spcBef>
                <a:spcPts val="300"/>
              </a:spcBef>
            </a:pPr>
            <a:r>
              <a:rPr lang="en-US" sz="1400" dirty="0">
                <a:latin typeface="Calibri" panose="020F0502020204030204" pitchFamily="34" charset="0"/>
                <a:cs typeface="Calibri" panose="020F0502020204030204" pitchFamily="34" charset="0"/>
              </a:rPr>
              <a:t> 2162     4     287000</a:t>
            </a:r>
          </a:p>
          <a:p>
            <a:pPr algn="l">
              <a:spcBef>
                <a:spcPts val="300"/>
              </a:spcBef>
            </a:pPr>
            <a:r>
              <a:rPr lang="en-US" sz="1400" dirty="0">
                <a:latin typeface="Calibri" panose="020F0502020204030204" pitchFamily="34" charset="0"/>
                <a:cs typeface="Calibri" panose="020F0502020204030204" pitchFamily="34" charset="0"/>
              </a:rPr>
              <a:t> 1664     2     368500</a:t>
            </a:r>
          </a:p>
          <a:p>
            <a:pPr algn="l">
              <a:spcBef>
                <a:spcPts val="300"/>
              </a:spcBef>
            </a:pPr>
            <a:r>
              <a:rPr lang="en-US" sz="1400" dirty="0">
                <a:latin typeface="Calibri" panose="020F0502020204030204" pitchFamily="34" charset="0"/>
                <a:cs typeface="Calibri" panose="020F0502020204030204" pitchFamily="34" charset="0"/>
              </a:rPr>
              <a:t> 2238     3     329900</a:t>
            </a:r>
          </a:p>
          <a:p>
            <a:pPr algn="l"/>
            <a:endParaRPr lang="en-US" sz="18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5688250" y="1949353"/>
            <a:ext cx="3284291" cy="4034652"/>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2567     4        314000</a:t>
            </a:r>
          </a:p>
          <a:p>
            <a:pPr algn="l">
              <a:spcBef>
                <a:spcPts val="300"/>
              </a:spcBef>
            </a:pPr>
            <a:r>
              <a:rPr lang="en-US" sz="1400" dirty="0">
                <a:latin typeface="Calibri" panose="020F0502020204030204" pitchFamily="34" charset="0"/>
                <a:cs typeface="Calibri" panose="020F0502020204030204" pitchFamily="34" charset="0"/>
              </a:rPr>
              <a:t> 1200     3        299000</a:t>
            </a:r>
          </a:p>
          <a:p>
            <a:pPr algn="l">
              <a:spcBef>
                <a:spcPts val="300"/>
              </a:spcBef>
            </a:pPr>
            <a:r>
              <a:rPr lang="en-US" sz="1400" dirty="0">
                <a:latin typeface="Calibri" panose="020F0502020204030204" pitchFamily="34" charset="0"/>
                <a:cs typeface="Calibri" panose="020F0502020204030204" pitchFamily="34" charset="0"/>
              </a:rPr>
              <a:t>  852      2        179900</a:t>
            </a:r>
          </a:p>
          <a:p>
            <a:pPr algn="l">
              <a:spcBef>
                <a:spcPts val="300"/>
              </a:spcBef>
            </a:pPr>
            <a:r>
              <a:rPr lang="en-US" sz="1400" dirty="0">
                <a:latin typeface="Calibri" panose="020F0502020204030204" pitchFamily="34" charset="0"/>
                <a:cs typeface="Calibri" panose="020F0502020204030204" pitchFamily="34" charset="0"/>
              </a:rPr>
              <a:t> 1852     4        299900</a:t>
            </a:r>
          </a:p>
          <a:p>
            <a:pPr algn="l">
              <a:spcBef>
                <a:spcPts val="300"/>
              </a:spcBef>
            </a:pPr>
            <a:r>
              <a:rPr lang="en-US" sz="1400" dirty="0">
                <a:latin typeface="Calibri" panose="020F0502020204030204" pitchFamily="34" charset="0"/>
                <a:cs typeface="Calibri" panose="020F0502020204030204" pitchFamily="34" charset="0"/>
              </a:rPr>
              <a:t> 1203     3        239500</a:t>
            </a:r>
          </a:p>
          <a:p>
            <a:pPr algn="l"/>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Direct solution</a:t>
            </a:r>
          </a:p>
          <a:p>
            <a:pPr algn="l">
              <a:spcBef>
                <a:spcPts val="0"/>
              </a:spcBef>
            </a:pPr>
            <a:r>
              <a:rPr lang="en-US" sz="1400" dirty="0">
                <a:latin typeface="Calibri" panose="020F0502020204030204" pitchFamily="34" charset="0"/>
                <a:cs typeface="Calibri" panose="020F0502020204030204" pitchFamily="34" charset="0"/>
              </a:rPr>
              <a:t>b: 92392.92, w: (139.30948, -9681.65919)</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272312.16, rms:  9325.08</a:t>
            </a:r>
          </a:p>
          <a:p>
            <a:pPr algn="l">
              <a:spcBef>
                <a:spcPts val="0"/>
              </a:spcBef>
            </a:pPr>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Gradient descent</a:t>
            </a:r>
          </a:p>
          <a:p>
            <a:pPr algn="l">
              <a:spcBef>
                <a:spcPts val="0"/>
              </a:spcBef>
            </a:pPr>
            <a:r>
              <a:rPr lang="en-US" sz="1400" dirty="0">
                <a:latin typeface="Calibri" panose="020F0502020204030204" pitchFamily="34" charset="0"/>
                <a:cs typeface="Calibri" panose="020F0502020204030204" pitchFamily="34" charset="0"/>
              </a:rPr>
              <a:t>num_steps: 78</a:t>
            </a:r>
          </a:p>
          <a:p>
            <a:pPr algn="l">
              <a:spcBef>
                <a:spcPts val="0"/>
              </a:spcBef>
            </a:pPr>
            <a:r>
              <a:rPr lang="en-US" sz="1400" dirty="0">
                <a:latin typeface="Calibri" panose="020F0502020204030204" pitchFamily="34" charset="0"/>
                <a:cs typeface="Calibri" panose="020F0502020204030204" pitchFamily="34" charset="0"/>
              </a:rPr>
              <a:t>b: 78680.71678, w: (128.67889, 2461.29430)</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279082.93, rms: 11891.09</a:t>
            </a:r>
          </a:p>
          <a:p>
            <a:pPr marL="257178" indent="-257178"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32BB32-D4CA-5F2A-2FDB-236EC37AA473}"/>
              </a:ext>
            </a:extLst>
          </p:cNvPr>
          <p:cNvSpPr txBox="1"/>
          <p:nvPr/>
        </p:nvSpPr>
        <p:spPr>
          <a:xfrm>
            <a:off x="382981" y="5984777"/>
            <a:ext cx="3019096" cy="300210"/>
          </a:xfrm>
          <a:prstGeom prst="rect">
            <a:avLst/>
          </a:prstGeom>
          <a:noFill/>
        </p:spPr>
        <p:txBody>
          <a:bodyPr wrap="none" rtlCol="0">
            <a:spAutoFit/>
          </a:bodyPr>
          <a:lstStyle/>
          <a:p>
            <a:r>
              <a:rPr lang="en-US" sz="1351" baseline="30000" dirty="0">
                <a:latin typeface="Calibri" panose="020F0502020204030204" pitchFamily="34" charset="0"/>
                <a:cs typeface="Calibri" panose="020F0502020204030204" pitchFamily="34" charset="0"/>
              </a:rPr>
              <a:t>1</a:t>
            </a:r>
            <a:r>
              <a:rPr lang="en-US" sz="1351"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4" y="21868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8" y="1205320"/>
                <a:ext cx="8832548" cy="3635069"/>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1800" dirty="0">
                    <a:latin typeface="Arial" charset="0"/>
                    <a:ea typeface="Arial" charset="0"/>
                    <a:cs typeface="Arial" charset="0"/>
                  </a:rPr>
                  <a:t>Earlier, we approximated the curve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e>
                    </m:d>
                    <m:r>
                      <a:rPr lang="en-US" sz="1800" i="1">
                        <a:latin typeface="Cambria Math" panose="02040503050406030204" pitchFamily="18" charset="0"/>
                        <a:ea typeface="Arial"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sin</m:t>
                    </m:r>
                    <m:r>
                      <a:rPr lang="en-US" sz="1800" i="1">
                        <a:latin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𝜋</m:t>
                    </m:r>
                  </m:oMath>
                </a14:m>
                <a:r>
                  <a:rPr lang="en-US" sz="1800" dirty="0">
                    <a:latin typeface="Arial" charset="0"/>
                    <a:ea typeface="Arial" charset="0"/>
                    <a:cs typeface="Arial" charset="0"/>
                  </a:rPr>
                  <a:t>x), for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r>
                      <a:rPr lang="en-US" sz="1800" i="1">
                        <a:latin typeface="Cambria Math" panose="02040503050406030204" pitchFamily="18" charset="0"/>
                        <a:ea typeface="Cambria Math" panose="02040503050406030204" pitchFamily="18" charset="0"/>
                        <a:cs typeface="Arial" charset="0"/>
                      </a:rPr>
                      <m:t>≤1</m:t>
                    </m:r>
                  </m:oMath>
                </a14:m>
                <a:r>
                  <a:rPr lang="en-US" sz="18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1800" baseline="30000" dirty="0">
                    <a:latin typeface="Arial" charset="0"/>
                    <a:ea typeface="Arial" charset="0"/>
                    <a:cs typeface="Arial" charset="0"/>
                  </a:rPr>
                  <a:t>th</a:t>
                </a:r>
                <a:r>
                  <a:rPr lang="en-US" sz="1800" dirty="0">
                    <a:latin typeface="Arial" charset="0"/>
                    <a:ea typeface="Arial" charset="0"/>
                    <a:cs typeface="Arial" charset="0"/>
                  </a:rPr>
                  <a:t> degree polynomial which “overfit” the data, oscillating wildly off the training set but doing perfectly on the training data.</a:t>
                </a:r>
              </a:p>
              <a:p>
                <a:pPr marL="257178" indent="-257178" algn="l">
                  <a:buFont typeface="Arial" panose="020B0604020202020204" pitchFamily="34" charset="0"/>
                  <a:buChar char="•"/>
                </a:pPr>
                <a:r>
                  <a:rPr lang="en-US" sz="1800" dirty="0">
                    <a:latin typeface="Arial" charset="0"/>
                    <a:ea typeface="Arial" charset="0"/>
                    <a:cs typeface="Arial" charset="0"/>
                  </a:rPr>
                  <a:t>The cubic was  </a:t>
                </a:r>
                <a14:m>
                  <m:oMath xmlns:m="http://schemas.openxmlformats.org/officeDocument/2006/math">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=8.48</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3</m:t>
                        </m:r>
                      </m:sup>
                    </m:sSup>
                    <m:r>
                      <a:rPr lang="en-US" sz="1800" i="1">
                        <a:latin typeface="Cambria Math" panose="02040503050406030204" pitchFamily="18" charset="0"/>
                        <a:cs typeface="Arial" charset="0"/>
                      </a:rPr>
                      <m:t>−12.72</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+4.29</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.48</m:t>
                    </m:r>
                  </m:oMath>
                </a14:m>
                <a:r>
                  <a:rPr lang="en-US" sz="1800" dirty="0">
                    <a:latin typeface="Arial" charset="0"/>
                    <a:ea typeface="Arial" charset="0"/>
                    <a:cs typeface="Arial" charset="0"/>
                  </a:rPr>
                  <a:t>.  But how did we find the parameters?.</a:t>
                </a:r>
              </a:p>
              <a:p>
                <a:pPr marL="600083" lvl="1" indent="-257178" algn="l">
                  <a:buFont typeface="Arial" panose="020B0604020202020204" pitchFamily="34" charset="0"/>
                  <a:buChar char="•"/>
                </a:pPr>
                <a:r>
                  <a:rPr lang="en-US" sz="1800" dirty="0">
                    <a:latin typeface="Arial" charset="0"/>
                    <a:ea typeface="Arial" charset="0"/>
                    <a:cs typeface="Arial" charset="0"/>
                  </a:rPr>
                  <a:t>The answer is we used linear regression with four features.</a:t>
                </a:r>
              </a:p>
              <a:p>
                <a:pPr marL="600083" lvl="1" indent="-257178" algn="l">
                  <a:buFont typeface="Arial" panose="020B0604020202020204" pitchFamily="34" charset="0"/>
                  <a:buChar char="•"/>
                </a:pPr>
                <a:r>
                  <a:rPr lang="en-US" sz="1800" dirty="0">
                    <a:latin typeface="Arial" charset="0"/>
                    <a:ea typeface="Arial" charset="0"/>
                    <a:cs typeface="Arial" charset="0"/>
                  </a:rPr>
                  <a:t>The features were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and</a:t>
                </a:r>
                <a14:m>
                  <m:oMath xmlns:m="http://schemas.openxmlformats.org/officeDocument/2006/math">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3</m:t>
                        </m:r>
                      </m:sup>
                    </m:sSup>
                  </m:oMath>
                </a14:m>
                <a:r>
                  <a:rPr lang="en-US" sz="1800" dirty="0">
                    <a:latin typeface="Arial" charset="0"/>
                    <a:ea typeface="Arial" charset="0"/>
                    <a:cs typeface="Arial" charset="0"/>
                  </a:rPr>
                  <a:t>.</a:t>
                </a:r>
              </a:p>
              <a:p>
                <a:pPr marL="257178" indent="-257178" algn="l">
                  <a:buFont typeface="Arial" panose="020B0604020202020204" pitchFamily="34" charset="0"/>
                  <a:buChar char="•"/>
                </a:pPr>
                <a:r>
                  <a:rPr lang="en-US" sz="1800" dirty="0">
                    <a:latin typeface="Arial" charset="0"/>
                    <a:ea typeface="Arial" charset="0"/>
                    <a:cs typeface="Arial" charset="0"/>
                  </a:rPr>
                  <a:t>In fact, we did three things in the fitting exercise:</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selected a model with four parameters.</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applied linear regression.</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tested the quality of our prediction.</a:t>
                </a:r>
              </a:p>
              <a:p>
                <a:pPr algn="l"/>
                <a:endParaRPr lang="en-US" sz="1800" dirty="0">
                  <a:latin typeface="Arial" charset="0"/>
                  <a:ea typeface="Arial" charset="0"/>
                  <a:cs typeface="Arial" charset="0"/>
                </a:endParaRP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8" y="1205320"/>
                <a:ext cx="8832548" cy="3635069"/>
              </a:xfrm>
              <a:prstGeom prst="rect">
                <a:avLst/>
              </a:prstGeom>
              <a:blipFill>
                <a:blip r:embed="rId3"/>
                <a:stretch>
                  <a:fillRect l="-718" t="-1045" r="-1437" b="-28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6057901" y="4844293"/>
            <a:ext cx="3048729" cy="1560443"/>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38184" y="6131060"/>
            <a:ext cx="4692310" cy="254044"/>
          </a:xfrm>
          <a:prstGeom prst="rect">
            <a:avLst/>
          </a:prstGeom>
          <a:noFill/>
        </p:spPr>
        <p:txBody>
          <a:bodyPr wrap="none" rtlCol="0">
            <a:spAutoFit/>
          </a:bodyPr>
          <a:lstStyle/>
          <a:p>
            <a:r>
              <a:rPr lang="en-US" sz="1051"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283999"/>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922059" y="6227416"/>
            <a:ext cx="1600200" cy="273844"/>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8" y="1720096"/>
                <a:ext cx="8832548" cy="3968186"/>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Now let’s look at the question a little more broadly.  Suppose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1, 2, …, m and validation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m+1, m+ 2, …, 2m </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as in linear regression, we denote the parameters as a four-dimensional vector, </a:t>
                </a:r>
                <a:r>
                  <a:rPr lang="en-US" sz="2000" b="1"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and denote the parameter values we settled on is denoted by </a:t>
                </a:r>
                <a:r>
                  <a:rPr lang="en-US" sz="2000" b="1"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a:t>
                </a:r>
              </a:p>
              <a:p>
                <a:pPr marL="257178" indent="-257178" algn="l">
                  <a:buFont typeface="Arial" panose="020B0604020202020204" pitchFamily="34" charset="0"/>
                  <a:buChar char="•"/>
                </a:pPr>
                <a:r>
                  <a:rPr lang="en-US" sz="2000" dirty="0">
                    <a:latin typeface="Calibri" panose="020F0502020204030204" pitchFamily="34" charset="0"/>
                    <a:cs typeface="Calibri" panose="020F0502020204030204" pitchFamily="34" charset="0"/>
                  </a:rPr>
                  <a:t>By using the validation data, we can calculate the root mean square error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m:t>
                            </m:r>
                          </m:e>
                        </m:rad>
                      </m:num>
                      <m:den>
                        <m:r>
                          <a:rPr lang="en-US" sz="2000" i="1">
                            <a:latin typeface="Cambria Math" panose="02040503050406030204" pitchFamily="18" charset="0"/>
                            <a:ea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𝑚</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r>
                  <a:rPr lang="en-US" sz="2000" dirty="0">
                    <a:latin typeface="Calibri" panose="020F0502020204030204" pitchFamily="34" charset="0"/>
                    <a:ea typeface="Arial" charset="0"/>
                    <a:cs typeface="Calibri" panose="020F0502020204030204" pitchFamily="34" charset="0"/>
                  </a:rPr>
                  <a:t>.  This gives a good normalized metric for loss. Had we calculated it for out three proposed models, we would have found, as we noted by graphing, the cubic model was the best fit.</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is an opportunity to introduce two topics in a simple setting:</a:t>
                </a:r>
              </a:p>
              <a:p>
                <a:pPr marL="600083" lvl="1" indent="-257178"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Regularization</a:t>
                </a:r>
              </a:p>
              <a:p>
                <a:pPr marL="600083" lvl="1" indent="-257178"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Cross validation</a:t>
                </a:r>
              </a:p>
              <a:p>
                <a:pPr algn="l"/>
                <a:endParaRPr lang="en-US" sz="1800" dirty="0">
                  <a:latin typeface="Arial" charset="0"/>
                  <a:ea typeface="Arial" charset="0"/>
                  <a:cs typeface="Arial" charset="0"/>
                </a:endParaRP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8" y="1720096"/>
                <a:ext cx="8832548" cy="3968186"/>
              </a:xfrm>
              <a:prstGeom prst="rect">
                <a:avLst/>
              </a:prstGeom>
              <a:blipFill>
                <a:blip r:embed="rId3"/>
                <a:stretch>
                  <a:fillRect l="-862" t="-1917" r="-10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70097" y="6227417"/>
            <a:ext cx="4692310" cy="254044"/>
          </a:xfrm>
          <a:prstGeom prst="rect">
            <a:avLst/>
          </a:prstGeom>
          <a:noFill/>
        </p:spPr>
        <p:txBody>
          <a:bodyPr wrap="none" rtlCol="0">
            <a:spAutoFit/>
          </a:bodyPr>
          <a:lstStyle/>
          <a:p>
            <a:r>
              <a:rPr lang="en-US" sz="1051"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88"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7045845" y="6275788"/>
            <a:ext cx="1600200" cy="273844"/>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429905" y="2157743"/>
                <a:ext cx="8036027" cy="3206669"/>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Calibri" panose="020F0502020204030204" pitchFamily="34" charset="0"/>
                  <a:ea typeface="Arial" charset="0"/>
                  <a:cs typeface="Calibri" panose="020F0502020204030204" pitchFamily="34" charset="0"/>
                </a:endParaRP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To avoid overfitting, which causes the parameters in our model to have large values we could instead </a:t>
                </a:r>
                <a:r>
                  <a:rPr lang="en-US" sz="2000" i="1" dirty="0">
                    <a:latin typeface="Calibri" panose="020F0502020204030204" pitchFamily="34" charset="0"/>
                    <a:ea typeface="Arial" charset="0"/>
                    <a:cs typeface="Calibri" panose="020F0502020204030204" pitchFamily="34" charset="0"/>
                  </a:rPr>
                  <a:t>minimize</a:t>
                </a:r>
                <a:r>
                  <a:rPr lang="en-US" sz="2000" dirty="0">
                    <a:latin typeface="Calibri" panose="020F0502020204030204" pitchFamily="34" charset="0"/>
                    <a:ea typeface="Arial" charset="0"/>
                    <a:cs typeface="Calibri" panose="020F0502020204030204" pitchFamily="34"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𝜆 ≥ 0 is the regularization parameter.</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penalizes ”large coefficients” and reduces the risk of overfitting.</a:t>
                </a:r>
              </a:p>
              <a:p>
                <a:pPr marL="600083" lvl="1" indent="-257178" algn="l">
                  <a:buFont typeface="Arial" panose="020B0604020202020204" pitchFamily="34" charset="0"/>
                  <a:buChar char="•"/>
                </a:pPr>
                <a:endParaRPr lang="en-US" sz="1500" dirty="0">
                  <a:latin typeface="Calibri" panose="020F0502020204030204" pitchFamily="34" charset="0"/>
                  <a:ea typeface="Arial" charset="0"/>
                  <a:cs typeface="Calibri" panose="020F0502020204030204" pitchFamily="34" charset="0"/>
                </a:endParaRPr>
              </a:p>
              <a:p>
                <a:pPr marL="257178" indent="-257178" algn="l">
                  <a:buFont typeface="Arial" panose="020B0604020202020204" pitchFamily="34" charset="0"/>
                  <a:buChar char="•"/>
                </a:pPr>
                <a:endParaRPr lang="en-US" sz="1500" dirty="0">
                  <a:latin typeface="Calibri" panose="020F0502020204030204" pitchFamily="34" charset="0"/>
                  <a:ea typeface="Arial" charset="0"/>
                  <a:cs typeface="Calibri" panose="020F0502020204030204" pitchFamily="34" charset="0"/>
                </a:endParaRP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429905" y="2157743"/>
                <a:ext cx="8036027" cy="3206669"/>
              </a:xfrm>
              <a:prstGeom prst="rect">
                <a:avLst/>
              </a:prstGeom>
              <a:blipFill>
                <a:blip r:embed="rId3"/>
                <a:stretch>
                  <a:fillRect l="-1106" t="-551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29904" y="5709030"/>
            <a:ext cx="4692310" cy="254044"/>
          </a:xfrm>
          <a:prstGeom prst="rect">
            <a:avLst/>
          </a:prstGeom>
          <a:noFill/>
        </p:spPr>
        <p:txBody>
          <a:bodyPr wrap="none" rtlCol="0">
            <a:spAutoFit/>
          </a:bodyPr>
          <a:lstStyle/>
          <a:p>
            <a:r>
              <a:rPr lang="en-US" sz="1051"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7169928" y="6147029"/>
            <a:ext cx="1600200" cy="273844"/>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47292" y="2248764"/>
                <a:ext cx="8122838" cy="3144243"/>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had a very small training set of 11 values so splitting the known labelled data into a training and testing (or validation) set is risky.</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small labelled sets, there is a technique, called cross validation, that helps.</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have S</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labelled values.  We “train” on different subsets of size S</a:t>
                </a:r>
                <a:r>
                  <a:rPr lang="en-US" sz="2000" baseline="-25000" dirty="0">
                    <a:latin typeface="Calibri" panose="020F0502020204030204" pitchFamily="34" charset="0"/>
                    <a:ea typeface="Arial" charset="0"/>
                    <a:cs typeface="Calibri" panose="020F0502020204030204" pitchFamily="34" charset="0"/>
                  </a:rPr>
                  <a:t>M-1</a:t>
                </a:r>
                <a:r>
                  <a:rPr lang="en-US" sz="2000" dirty="0">
                    <a:latin typeface="Calibri" panose="020F0502020204030204" pitchFamily="34" charset="0"/>
                    <a:ea typeface="Arial" charset="0"/>
                    <a:cs typeface="Calibri" panose="020F0502020204030204" pitchFamily="34" charset="0"/>
                  </a:rPr>
                  <a:t> and then validate (for example, by calculating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oMath>
                </a14:m>
                <a:r>
                  <a:rPr lang="en-US" sz="2000" dirty="0">
                    <a:latin typeface="Calibri" panose="020F0502020204030204" pitchFamily="34" charset="0"/>
                    <a:ea typeface="Arial" charset="0"/>
                    <a:cs typeface="Calibri" panose="020F0502020204030204" pitchFamily="34" charset="0"/>
                  </a:rPr>
                  <a:t>) on the omitted subset of size S.</a:t>
                </a: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47292" y="2248764"/>
                <a:ext cx="8122838" cy="3144243"/>
              </a:xfrm>
              <a:prstGeom prst="rect">
                <a:avLst/>
              </a:prstGeom>
              <a:blipFill>
                <a:blip r:embed="rId3"/>
                <a:stretch>
                  <a:fillRect l="-780" t="-28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10580" y="5771401"/>
            <a:ext cx="4692310" cy="254044"/>
          </a:xfrm>
          <a:prstGeom prst="rect">
            <a:avLst/>
          </a:prstGeom>
          <a:noFill/>
        </p:spPr>
        <p:txBody>
          <a:bodyPr wrap="none" rtlCol="0">
            <a:spAutoFit/>
          </a:bodyPr>
          <a:lstStyle/>
          <a:p>
            <a:r>
              <a:rPr lang="en-US" sz="1051"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4"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1629" y="1955730"/>
                <a:ext cx="8281684" cy="366878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  X and Y be random variables and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a:t>
                </a:r>
              </a:p>
              <a:p>
                <a:pPr marL="257178" indent="-257178"/>
                <a:r>
                  <a:rPr lang="en-US" sz="2000" dirty="0">
                    <a:latin typeface="Calibri" panose="020F0502020204030204" pitchFamily="34" charset="0"/>
                    <a:ea typeface="Arial" charset="0"/>
                    <a:cs typeface="Calibri" panose="020F0502020204030204" pitchFamily="34" charset="0"/>
                  </a:rPr>
                  <a:t>Ridge regression</a:t>
                </a:r>
              </a:p>
              <a:p>
                <a:pPr marL="600083" lvl="1" indent="-257178">
                  <a:spcBef>
                    <a:spcPts val="0"/>
                  </a:spcBef>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𝜆 ≥ 0 is the regularization parameter.</a:t>
                </a: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Calibri" panose="020F0502020204030204" pitchFamily="34" charset="0"/>
                    <a:ea typeface="Arial"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𝜖</m:t>
                        </m:r>
                      </m:e>
                    </m:nary>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Lasso regression</a:t>
                </a:r>
              </a:p>
              <a:p>
                <a:pPr marL="600083" lvl="1" indent="-257178">
                  <a:spcBef>
                    <a:spcPts val="0"/>
                  </a:spcBef>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𝜆</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Calibri" panose="020F0502020204030204" pitchFamily="34" charset="0"/>
                    <a:ea typeface="Arial"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𝑑</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e>
                    </m:nary>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𝜖</m:t>
                    </m:r>
                  </m:oMath>
                </a14:m>
                <a:endParaRPr lang="en-US" sz="2000" dirty="0">
                  <a:latin typeface="Calibri" panose="020F0502020204030204" pitchFamily="34" charset="0"/>
                  <a:ea typeface="Arial" charset="0"/>
                  <a:cs typeface="Calibri" panose="020F0502020204030204" pitchFamily="34" charset="0"/>
                </a:endParaRPr>
              </a:p>
              <a:p>
                <a:pPr marL="600083" lvl="1" indent="-257178"/>
                <a:endParaRPr lang="en-US" sz="2000" dirty="0">
                  <a:latin typeface="Arial" charset="0"/>
                  <a:ea typeface="Arial" charset="0"/>
                  <a:cs typeface="Arial" charset="0"/>
                </a:endParaRPr>
              </a:p>
              <a:p>
                <a:pPr marL="600083" lvl="1" indent="-257178"/>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1629" y="1955730"/>
                <a:ext cx="8281684" cy="3668786"/>
              </a:xfrm>
              <a:blipFill>
                <a:blip r:embed="rId3"/>
                <a:stretch>
                  <a:fillRect l="-459" t="-2069" r="-306" b="-51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42155" y="6026449"/>
            <a:ext cx="1600200" cy="273844"/>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48251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9879" y="2379091"/>
                <a:ext cx="7865076" cy="2124187"/>
              </a:xfrm>
            </p:spPr>
            <p:txBody>
              <a:bodyPr>
                <a:noAutofit/>
              </a:bodyPr>
              <a:lstStyle/>
              <a:p>
                <a:pPr marL="257178" indent="-257178"/>
                <a:r>
                  <a:rPr lang="en-US" sz="2000" dirty="0">
                    <a:latin typeface="Arial" charset="0"/>
                    <a:cs typeface="Arial" charset="0"/>
                  </a:rPr>
                  <a:t>Given a distribution, X, we often scale it by putting </a:t>
                </a:r>
                <a14:m>
                  <m:oMath xmlns:m="http://schemas.openxmlformats.org/officeDocument/2006/math">
                    <m:r>
                      <a:rPr lang="en-US" sz="2000" i="1">
                        <a:latin typeface="Cambria Math" panose="02040503050406030204" pitchFamily="18" charset="0"/>
                        <a:cs typeface="Arial" charset="0"/>
                      </a:rPr>
                      <m:t>𝑌</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9879" y="2379091"/>
                <a:ext cx="7865076" cy="2124187"/>
              </a:xfrm>
              <a:blipFill>
                <a:blip r:embed="rId3"/>
                <a:stretch>
                  <a:fillRect l="-645" t="-595" r="-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08" y="453136"/>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464575" y="2343151"/>
            <a:ext cx="8334683" cy="3483587"/>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Lagrange multipliers</a:t>
            </a:r>
          </a:p>
          <a:p>
            <a:pPr marL="257178" indent="-257178">
              <a:buFont typeface="Arial" charset="0"/>
              <a:buChar char="•"/>
            </a:pPr>
            <a:r>
              <a:rPr lang="en-US" sz="2400" dirty="0">
                <a:latin typeface="Calibri" panose="020F0502020204030204" pitchFamily="34" charset="0"/>
                <a:cs typeface="Calibri" panose="020F0502020204030204" pitchFamily="34" charset="0"/>
              </a:rPr>
              <a:t>Likelihood</a:t>
            </a:r>
          </a:p>
          <a:p>
            <a:pPr marL="257178" indent="-257178">
              <a:buFont typeface="Arial" charset="0"/>
              <a:buChar char="•"/>
            </a:pPr>
            <a:r>
              <a:rPr lang="en-US" sz="2400"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7199057" y="6131021"/>
            <a:ext cx="1600200" cy="273844"/>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0641" y="2015670"/>
                <a:ext cx="8473341" cy="3874492"/>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Let’s refresh our memory with respect to an old maximization (or minimization technique): Lagrange multipliers.</a:t>
                </a:r>
              </a:p>
              <a:p>
                <a:pPr marL="257178" indent="-257178"/>
                <a:r>
                  <a:rPr lang="en-US" sz="2000" dirty="0">
                    <a:latin typeface="Calibri" panose="020F0502020204030204" pitchFamily="34" charset="0"/>
                    <a:ea typeface="Arial" charset="0"/>
                    <a:cs typeface="Calibri" panose="020F0502020204030204" pitchFamily="34" charset="0"/>
                  </a:rPr>
                  <a:t>For x=(x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suppose we wish to maximize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subject to the constraints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𝑖</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form the function </a:t>
                </a:r>
                <a14:m>
                  <m:oMath xmlns:m="http://schemas.openxmlformats.org/officeDocument/2006/math">
                    <m:r>
                      <m:rPr>
                        <m:sty m:val="p"/>
                      </m:rPr>
                      <a:rPr lang="en-US" sz="2000">
                        <a:latin typeface="Cambria Math" panose="02040503050406030204" pitchFamily="18" charset="0"/>
                        <a:cs typeface="Arial" charset="0"/>
                      </a:rPr>
                      <m:t>g</m:t>
                    </m:r>
                    <m:d>
                      <m:dPr>
                        <m:ctrlPr>
                          <a:rPr lang="en-US" sz="2000"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a:latin typeface="Cambria Math" panose="02040503050406030204" pitchFamily="18" charset="0"/>
                        <a:cs typeface="Arial" charset="0"/>
                      </a:rPr>
                      <m:t>=</m:t>
                    </m:r>
                    <m:r>
                      <a:rPr lang="en-US" sz="2000" i="1">
                        <a:latin typeface="Cambria Math" panose="02040503050406030204" pitchFamily="18" charset="0"/>
                        <a:cs typeface="Arial" charset="0"/>
                      </a:rPr>
                      <m:t>𝑓</m:t>
                    </m:r>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𝑞</m:t>
                        </m:r>
                      </m:sup>
                      <m:e>
                        <m:r>
                          <a:rPr lang="en-US" sz="2000" i="1">
                            <a:latin typeface="Cambria Math" panose="02040503050406030204" pitchFamily="18" charset="0"/>
                            <a:ea typeface="Cambria Math" panose="02040503050406030204" pitchFamily="18" charset="0"/>
                            <a:cs typeface="Arial" charset="0"/>
                          </a:rPr>
                          <m:t>𝜆</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𝜙</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cs typeface="Calibri" panose="020F0502020204030204" pitchFamily="34" charset="0"/>
                  </a:rPr>
                  <a:t>, where q is the number of constraints.</a:t>
                </a:r>
              </a:p>
              <a:p>
                <a:pPr marL="257178" indent="-257178"/>
                <a:r>
                  <a:rPr lang="en-US" sz="2000" dirty="0">
                    <a:latin typeface="Calibri" panose="020F0502020204030204" pitchFamily="34" charset="0"/>
                    <a:ea typeface="Arial" charset="0"/>
                    <a:cs typeface="Calibri" panose="020F0502020204030204" pitchFamily="34" charset="0"/>
                  </a:rPr>
                  <a:t>The 𝜆</a:t>
                </a:r>
                <a:r>
                  <a:rPr lang="en-US" sz="2000" baseline="-25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are called Lagrange multipliers.</a:t>
                </a:r>
              </a:p>
              <a:p>
                <a:pPr marL="257178" indent="-257178"/>
                <a:r>
                  <a:rPr lang="en-US" sz="2000" dirty="0">
                    <a:latin typeface="Calibri" panose="020F0502020204030204" pitchFamily="34" charset="0"/>
                    <a:ea typeface="Arial" charset="0"/>
                    <a:cs typeface="Calibri" panose="020F0502020204030204" pitchFamily="34" charset="0"/>
                  </a:rPr>
                  <a:t>Then we set the derivatives of g to 0: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Finally, we solve for the 𝜆</a:t>
                </a:r>
                <a:r>
                  <a:rPr lang="en-US" sz="2000" baseline="-25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0641" y="2015670"/>
                <a:ext cx="8473341" cy="3874492"/>
              </a:xfrm>
              <a:blipFill>
                <a:blip r:embed="rId3"/>
                <a:stretch>
                  <a:fillRect l="-599" t="-1634" r="-1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11527" y="5976208"/>
            <a:ext cx="1600200" cy="273844"/>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54131"/>
            <a:ext cx="8823960" cy="651272"/>
          </a:xfrm>
        </p:spPr>
        <p:txBody>
          <a:bodyPr anchor="ctr">
            <a:noAutofit/>
          </a:bodyPr>
          <a:lstStyle/>
          <a:p>
            <a:pPr algn="ctr"/>
            <a:r>
              <a:rPr lang="en-US" sz="40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771" y="1406771"/>
                <a:ext cx="8421272" cy="4545987"/>
              </a:xfrm>
            </p:spPr>
            <p:txBody>
              <a:bodyPr>
                <a:noAutofit/>
              </a:bodyPr>
              <a:lstStyle/>
              <a:p>
                <a:pPr marL="257178" indent="-257178">
                  <a:lnSpc>
                    <a:spcPct val="100000"/>
                  </a:lnSpc>
                  <a:spcBef>
                    <a:spcPts val="0"/>
                  </a:spcBef>
                </a:pPr>
                <a:r>
                  <a:rPr lang="en-US" sz="1800" dirty="0">
                    <a:latin typeface="Arial" charset="0"/>
                    <a:ea typeface="Arial" charset="0"/>
                    <a:cs typeface="Arial" charset="0"/>
                  </a:rPr>
                  <a:t>Find the maximum and minimum of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r>
                      <a:rPr lang="en-US" sz="1800">
                        <a:latin typeface="Cambria Math" panose="02040503050406030204" pitchFamily="18" charset="0"/>
                        <a:cs typeface="Arial" charset="0"/>
                      </a:rPr>
                      <m:t> </m:t>
                    </m:r>
                  </m:oMath>
                </a14:m>
                <a:r>
                  <a:rPr lang="en-US" sz="1800" dirty="0">
                    <a:latin typeface="Arial" charset="0"/>
                    <a:ea typeface="Arial" charset="0"/>
                    <a:cs typeface="Arial" charset="0"/>
                  </a:rPr>
                  <a:t>subject to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4</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 −1=0</m:t>
                    </m:r>
                    <m:r>
                      <a:rPr lang="en-US" sz="1800">
                        <a:latin typeface="Cambria Math" panose="02040503050406030204" pitchFamily="18" charset="0"/>
                        <a:cs typeface="Arial" charset="0"/>
                      </a:rPr>
                      <m:t>, </m:t>
                    </m:r>
                  </m:oMath>
                </a14:m>
                <a:r>
                  <a:rPr lang="en-US" sz="1800" dirty="0">
                    <a:latin typeface="Arial" charset="0"/>
                    <a:ea typeface="Arial" charset="0"/>
                    <a:cs typeface="Arial" charset="0"/>
                  </a:rPr>
                  <a: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=0</m:t>
                    </m:r>
                  </m:oMath>
                </a14:m>
                <a:r>
                  <a:rPr lang="en-US" sz="1800" dirty="0">
                    <a:latin typeface="Arial" charset="0"/>
                    <a:ea typeface="Arial" charset="0"/>
                    <a:cs typeface="Arial" charset="0"/>
                  </a:rPr>
                  <a:t>.</a:t>
                </a:r>
              </a:p>
              <a:p>
                <a:pPr>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r>
                  <a:rPr lang="en-US" sz="1800" dirty="0">
                    <a:latin typeface="Arial" charset="0"/>
                    <a:ea typeface="Arial" charset="0"/>
                    <a:cs typeface="Arial" charset="0"/>
                  </a:rPr>
                  <a:t>Put </a:t>
                </a:r>
                <a14:m>
                  <m:oMath xmlns:m="http://schemas.openxmlformats.org/officeDocument/2006/math">
                    <m:r>
                      <a:rPr lang="en-US" sz="1800" i="1">
                        <a:latin typeface="Cambria Math" panose="02040503050406030204" pitchFamily="18" charset="0"/>
                        <a:ea typeface="Arial" charset="0"/>
                        <a:cs typeface="Arial" charset="0"/>
                      </a:rPr>
                      <m:t>𝑔</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cs typeface="Arial" charset="0"/>
                          </a:rPr>
                          <m:t>1</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ea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oMath>
                </a14:m>
                <a:r>
                  <a:rPr lang="en-US" sz="1800" dirty="0">
                    <a:latin typeface="Arial" charset="0"/>
                    <a:ea typeface="Arial" charset="0"/>
                    <a:cs typeface="Arial" charset="0"/>
                  </a:rPr>
                  <a:t>.</a:t>
                </a:r>
              </a:p>
              <a:p>
                <a:pPr>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𝑥</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𝑧</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oMath>
                </a14:m>
                <a:endParaRPr lang="en-US" sz="1800" i="1" dirty="0">
                  <a:latin typeface="Cambria Math" panose="02040503050406030204" pitchFamily="18" charset="0"/>
                  <a:cs typeface="Arial" charset="0"/>
                </a:endParaRPr>
              </a:p>
              <a:p>
                <a:pPr marL="257178" indent="-257178">
                  <a:lnSpc>
                    <a:spcPct val="100000"/>
                  </a:lnSpc>
                  <a:spcBef>
                    <a:spcPts val="0"/>
                  </a:spcBef>
                </a:pPr>
                <a:r>
                  <a:rPr lang="en-US" sz="1800" dirty="0">
                    <a:latin typeface="Arial" charset="0"/>
                    <a:ea typeface="Arial" charset="0"/>
                    <a:cs typeface="Arial" charset="0"/>
                  </a:rPr>
                  <a:t>Solve for x, y, z in terms of 𝜆</a:t>
                </a:r>
                <a:r>
                  <a:rPr lang="en-US" sz="1800" baseline="-25000" dirty="0">
                    <a:latin typeface="Arial" charset="0"/>
                    <a:ea typeface="Arial" charset="0"/>
                    <a:cs typeface="Arial" charset="0"/>
                  </a:rPr>
                  <a:t>1</a:t>
                </a:r>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and substitute into second constraint to get:</a:t>
                </a:r>
              </a:p>
              <a:p>
                <a:pPr marL="600083" lvl="1" indent="-257178">
                  <a:lnSpc>
                    <a:spcPct val="100000"/>
                  </a:lnSpc>
                  <a:spcBef>
                    <a:spcPts val="0"/>
                  </a:spcBef>
                </a:pP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+4</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+10</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25 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+50</m:t>
                        </m:r>
                      </m:den>
                    </m:f>
                  </m:oMath>
                </a14:m>
                <a:r>
                  <a:rPr lang="en-US" sz="1800" dirty="0">
                    <a:latin typeface="Arial" charset="0"/>
                    <a:ea typeface="Arial" charset="0"/>
                    <a:cs typeface="Arial" charset="0"/>
                  </a:rPr>
                  <a:t>  = 0.</a:t>
                </a:r>
              </a:p>
              <a:p>
                <a:pPr marL="257178" indent="-257178">
                  <a:lnSpc>
                    <a:spcPct val="100000"/>
                  </a:lnSpc>
                  <a:spcBef>
                    <a:spcPts val="0"/>
                  </a:spcBef>
                </a:pPr>
                <a:r>
                  <a:rPr lang="en-US" sz="1800" dirty="0">
                    <a:latin typeface="Arial" charset="0"/>
                    <a:ea typeface="Arial" charset="0"/>
                    <a:cs typeface="Arial" charset="0"/>
                  </a:rPr>
                  <a:t>We get a quadratic equation in 𝜆</a:t>
                </a:r>
                <a:r>
                  <a:rPr lang="en-US" sz="1800" baseline="-25000" dirty="0">
                    <a:latin typeface="Arial" charset="0"/>
                    <a:ea typeface="Arial" charset="0"/>
                    <a:cs typeface="Arial" charset="0"/>
                  </a:rPr>
                  <a:t>1</a:t>
                </a:r>
                <a:r>
                  <a:rPr lang="en-US" sz="1800" dirty="0">
                    <a:latin typeface="Arial" charset="0"/>
                    <a:ea typeface="Arial" charset="0"/>
                    <a:cs typeface="Arial" charset="0"/>
                  </a:rPr>
                  <a:t> whose solution is 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𝜆</a:t>
                </a:r>
                <a:r>
                  <a:rPr lang="en-US" sz="1800" baseline="-25000" dirty="0">
                    <a:latin typeface="Arial" charset="0"/>
                    <a:ea typeface="Arial" charset="0"/>
                    <a:cs typeface="Arial" charset="0"/>
                  </a:rPr>
                  <a:t>1 </a:t>
                </a: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 ±6√</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a:t>
                </a:r>
              </a:p>
              <a:p>
                <a:pPr marL="257178" indent="-257178">
                  <a:lnSpc>
                    <a:spcPct val="100000"/>
                  </a:lnSpc>
                  <a:spcBef>
                    <a:spcPts val="0"/>
                  </a:spcBef>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gives (x, y, z) = (2√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and (x, y, z) = (12√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t>
                </a:r>
              </a:p>
              <a:p>
                <a:pPr marL="257178" indent="-257178">
                  <a:lnSpc>
                    <a:spcPct val="100000"/>
                  </a:lnSpc>
                  <a:spcBef>
                    <a:spcPts val="0"/>
                  </a:spcBef>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a:t>
                </a:r>
                <a:r>
                  <a:rPr lang="en-US" sz="1800" dirty="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gives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and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a:t>
                </a:r>
              </a:p>
              <a:p>
                <a:pPr marL="257178" indent="-257178">
                  <a:lnSpc>
                    <a:spcPct val="100000"/>
                  </a:lnSpc>
                  <a:spcBef>
                    <a:spcPts val="0"/>
                  </a:spcBef>
                </a:pPr>
                <a:r>
                  <a:rPr lang="en-US" sz="1800" dirty="0">
                    <a:latin typeface="Arial" charset="0"/>
                    <a:ea typeface="Arial" charset="0"/>
                    <a:cs typeface="Arial" charset="0"/>
                  </a:rPr>
                  <a:t>Substituting gives a maximum of 10 and a minimum of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a:t>
                </a:r>
              </a:p>
              <a:p>
                <a:pPr algn="l"/>
                <a:endParaRPr lang="en-US" sz="1800"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771" y="1406771"/>
                <a:ext cx="8421272" cy="4545987"/>
              </a:xfrm>
              <a:blipFill>
                <a:blip r:embed="rId3"/>
                <a:stretch>
                  <a:fillRect l="-452" t="-557" r="-904" b="-10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72783" y="6187224"/>
            <a:ext cx="1600200" cy="273844"/>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73842"/>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60" y="1473994"/>
                <a:ext cx="8686800" cy="3910013"/>
              </a:xfrm>
            </p:spPr>
            <p:txBody>
              <a:bodyPr>
                <a:noAutofit/>
              </a:bodyPr>
              <a:lstStyle/>
              <a:p>
                <a:pPr marL="257178" indent="-257178">
                  <a:spcBef>
                    <a:spcPts val="300"/>
                  </a:spcBef>
                </a:pPr>
                <a:r>
                  <a:rPr lang="en-US" sz="2000" dirty="0">
                    <a:ea typeface="Arial" charset="0"/>
                    <a:cs typeface="Arial" charset="0"/>
                    <a:sym typeface="Wingdings" pitchFamily="2" charset="2"/>
                  </a:rPr>
                  <a:t>If S is a sample space and T is a subset of S, P(T) + P(S∖T) = 1.</a:t>
                </a:r>
              </a:p>
              <a:p>
                <a:pPr marL="257178" indent="-257178">
                  <a:spcBef>
                    <a:spcPts val="300"/>
                  </a:spcBef>
                </a:pPr>
                <a:r>
                  <a:rPr lang="en-US" sz="2000" dirty="0">
                    <a:ea typeface="Arial" charset="0"/>
                    <a:cs typeface="Arial" charset="0"/>
                    <a:sym typeface="Wingdings" pitchFamily="2" charset="2"/>
                  </a:rPr>
                  <a:t>P is sometimes called a probability distribution</a:t>
                </a:r>
              </a:p>
              <a:p>
                <a:pPr marL="257178" indent="-257178">
                  <a:spcBef>
                    <a:spcPts val="300"/>
                  </a:spcBef>
                </a:pPr>
                <a:r>
                  <a:rPr lang="en-US" sz="2000" dirty="0">
                    <a:ea typeface="Arial" charset="0"/>
                    <a:cs typeface="Arial" charset="0"/>
                    <a:sym typeface="Wingdings" pitchFamily="2" charset="2"/>
                  </a:rPr>
                  <a:t>To complete our intuition, if we have n events, 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with equally likely outcomes then  P(E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P(E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so nP(E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=1 and 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 </a:t>
                </a:r>
                <a14:m>
                  <m:oMath xmlns:m="http://schemas.openxmlformats.org/officeDocument/2006/math">
                    <m:f>
                      <m:fPr>
                        <m:ctrlPr>
                          <a:rPr lang="en-US" sz="2000" i="1">
                            <a:latin typeface="Cambria Math" panose="02040503050406030204" pitchFamily="18" charset="0"/>
                            <a:cs typeface="Arial" charset="0"/>
                            <a:sym typeface="Wingdings" pitchFamily="2" charset="2"/>
                          </a:rPr>
                        </m:ctrlPr>
                      </m:fPr>
                      <m:num>
                        <m:r>
                          <a:rPr lang="en-US" sz="2000" i="1">
                            <a:latin typeface="Cambria Math" panose="02040503050406030204" pitchFamily="18" charset="0"/>
                            <a:cs typeface="Arial" charset="0"/>
                            <a:sym typeface="Wingdings" pitchFamily="2" charset="2"/>
                          </a:rPr>
                          <m:t>1</m:t>
                        </m:r>
                      </m:num>
                      <m:den>
                        <m:r>
                          <a:rPr lang="en-US" sz="2000" i="1">
                            <a:latin typeface="Cambria Math" panose="02040503050406030204" pitchFamily="18" charset="0"/>
                            <a:cs typeface="Arial" charset="0"/>
                            <a:sym typeface="Wingdings" pitchFamily="2" charset="2"/>
                          </a:rPr>
                          <m:t>𝑛</m:t>
                        </m:r>
                      </m:den>
                    </m:f>
                  </m:oMath>
                </a14:m>
                <a:r>
                  <a:rPr lang="en-US" sz="2000" dirty="0">
                    <a:ea typeface="Arial" charset="0"/>
                    <a:cs typeface="Arial" charset="0"/>
                    <a:sym typeface="Wingdings" pitchFamily="2" charset="2"/>
                  </a:rPr>
                  <a:t>.  An example is a fair coin toss where P(heads)= P(tails) = .5.</a:t>
                </a:r>
              </a:p>
              <a:p>
                <a:pPr marL="257178" indent="-257178">
                  <a:spcBef>
                    <a:spcPts val="300"/>
                  </a:spcBef>
                </a:pPr>
                <a:r>
                  <a:rPr lang="en-US" sz="2000" dirty="0">
                    <a:ea typeface="Arial" charset="0"/>
                    <a:cs typeface="Arial" charset="0"/>
                    <a:sym typeface="Wingdings" pitchFamily="2" charset="2"/>
                  </a:rPr>
                  <a:t>One more bit of notation, a random variable, X, is a variable that takes a value in a sample space, and we say P(X=E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if the outcome of the experiment is 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and P(X∈T)= </a:t>
                </a:r>
                <a14:m>
                  <m:oMath xmlns:m="http://schemas.openxmlformats.org/officeDocument/2006/math">
                    <m:nary>
                      <m:naryPr>
                        <m:chr m:val="∑"/>
                        <m:supHide m:val="on"/>
                        <m:ctrlPr>
                          <a:rPr lang="en-US" sz="2000" i="1">
                            <a:latin typeface="Cambria Math" panose="02040503050406030204" pitchFamily="18" charset="0"/>
                            <a:cs typeface="Arial" charset="0"/>
                            <a:sym typeface="Wingdings" pitchFamily="2" charset="2"/>
                          </a:rPr>
                        </m:ctrlPr>
                      </m:naryPr>
                      <m:sub>
                        <m:r>
                          <m:rPr>
                            <m:brk m:alnAt="7"/>
                          </m:rP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i="1">
                            <a:latin typeface="Cambria Math" panose="02040503050406030204" pitchFamily="18" charset="0"/>
                            <a:cs typeface="Arial" charset="0"/>
                            <a:sym typeface="Wingdings" pitchFamily="2" charset="2"/>
                          </a:rPr>
                          <m:t>𝑃</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e>
                    </m:nary>
                  </m:oMath>
                </a14:m>
                <a:r>
                  <a:rPr lang="en-US" sz="2000" dirty="0">
                    <a:ea typeface="Arial" charset="0"/>
                    <a:cs typeface="Arial" charset="0"/>
                    <a:sym typeface="Wingdings" pitchFamily="2" charset="2"/>
                  </a:rPr>
                  <a:t>.</a:t>
                </a:r>
              </a:p>
              <a:p>
                <a:pPr marL="257178" indent="-257178">
                  <a:spcBef>
                    <a:spcPts val="300"/>
                  </a:spcBef>
                </a:pPr>
                <a:r>
                  <a:rPr lang="en-US" sz="2000" dirty="0">
                    <a:ea typeface="Arial" charset="0"/>
                    <a:cs typeface="Arial" charset="0"/>
                    <a:sym typeface="Wingdings" pitchFamily="2" charset="2"/>
                  </a:rPr>
                  <a:t>Given two random variables, X, Y from two distributions, we can write a joint distribution f(x,y) where f(x,y)= P(X=x ∧ Y=y).</a:t>
                </a:r>
              </a:p>
              <a:p>
                <a:pPr marL="257178" indent="-257178">
                  <a:spcBef>
                    <a:spcPts val="300"/>
                  </a:spcBef>
                </a:pPr>
                <a:r>
                  <a:rPr lang="en-US" sz="2000" dirty="0">
                    <a:ea typeface="Arial" charset="0"/>
                    <a:cs typeface="Arial" charset="0"/>
                    <a:sym typeface="Wingdings" pitchFamily="2" charset="2"/>
                  </a:rPr>
                  <a:t>Suppose we perform two experiments from two, possibly identical, sample spaces 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Let X and Y be random variables representing the outcome.  We say the experiments are </a:t>
                </a:r>
                <a:r>
                  <a:rPr lang="en-US" sz="2000" i="1" dirty="0">
                    <a:ea typeface="Arial" charset="0"/>
                    <a:cs typeface="Arial" charset="0"/>
                    <a:sym typeface="Wingdings" pitchFamily="2" charset="2"/>
                  </a:rPr>
                  <a:t>independent</a:t>
                </a:r>
                <a:r>
                  <a:rPr lang="en-US" sz="2000" dirty="0">
                    <a:ea typeface="Arial" charset="0"/>
                    <a:cs typeface="Arial" charset="0"/>
                    <a:sym typeface="Wingdings" pitchFamily="2" charset="2"/>
                  </a:rPr>
                  <a:t> if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Sometimes we write this as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and we can say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The joint distribution of two independent events satisfies f(x,y)= P(X=x) P(Y=y).</a:t>
                </a:r>
              </a:p>
              <a:p>
                <a:pPr marL="257178" indent="-257178"/>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60" y="1473994"/>
                <a:ext cx="8686800" cy="3910013"/>
              </a:xfrm>
              <a:blipFill>
                <a:blip r:embed="rId3"/>
                <a:stretch>
                  <a:fillRect l="-584" t="-1948"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60" y="6203400"/>
            <a:ext cx="1600200" cy="273844"/>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9" y="178619"/>
            <a:ext cx="8823960" cy="651272"/>
          </a:xfrm>
        </p:spPr>
        <p:txBody>
          <a:bodyPr anchor="ctr">
            <a:noAutofit/>
          </a:bodyPr>
          <a:lstStyle/>
          <a:p>
            <a:pPr algn="ctr"/>
            <a:r>
              <a:rPr lang="en-US" sz="40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3808" y="2211008"/>
                <a:ext cx="8529251" cy="341350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What is the likelihood of the output y, given</a:t>
                </a:r>
                <a:r>
                  <a:rPr lang="en-US" sz="2000" b="1" dirty="0">
                    <a:latin typeface="Calibri" panose="020F0502020204030204" pitchFamily="34" charset="0"/>
                    <a:ea typeface="Arial" charset="0"/>
                    <a:cs typeface="Calibri" panose="020F0502020204030204" pitchFamily="34" charset="0"/>
                  </a:rPr>
                  <a:t> x </a:t>
                </a:r>
                <a:r>
                  <a:rPr lang="en-US" sz="2000" dirty="0">
                    <a:latin typeface="Calibri" panose="020F0502020204030204" pitchFamily="34" charset="0"/>
                    <a:ea typeface="Arial" charset="0"/>
                    <a:cs typeface="Calibri" panose="020F0502020204030204" pitchFamily="34" charset="0"/>
                  </a:rPr>
                  <a:t>and the parameters 𝚹?  That is, given 𝚹, how likely is it that we will observe the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 …, m.</a:t>
                </a:r>
              </a:p>
              <a:p>
                <a:pPr marL="257178" indent="-257178"/>
                <a:r>
                  <a:rPr lang="en-US" sz="2000" dirty="0">
                    <a:latin typeface="Calibri" panose="020F0502020204030204" pitchFamily="34" charset="0"/>
                    <a:ea typeface="Arial" charset="0"/>
                    <a:cs typeface="Calibri" panose="020F0502020204030204" pitchFamily="34" charset="0"/>
                  </a:rPr>
                  <a:t>Put L(𝚹)= p(y|X,𝚹).  Often the log of this is easier to calculate:  𝓁(𝚹)= ln(L(𝚹)).</a:t>
                </a:r>
              </a:p>
              <a:p>
                <a:pPr marL="257178" indent="-257178"/>
                <a:r>
                  <a:rPr lang="en-US" sz="2000" dirty="0">
                    <a:latin typeface="Calibri" panose="020F0502020204030204" pitchFamily="34" charset="0"/>
                    <a:ea typeface="Arial" charset="0"/>
                    <a:cs typeface="Calibri" panose="020F0502020204030204" pitchFamily="34" charset="0"/>
                  </a:rPr>
                  <a:t>If we assume errors are normally distributed with mean 0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putting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oMath>
                </a14:m>
                <a:r>
                  <a:rPr lang="en-US" sz="2000" dirty="0">
                    <a:latin typeface="Calibri" panose="020F0502020204030204" pitchFamily="34" charset="0"/>
                    <a:ea typeface="Arial" charset="0"/>
                    <a:cs typeface="Calibri" panose="020F0502020204030204" pitchFamily="34" charset="0"/>
                  </a:rPr>
                  <a:t>, we get </a:t>
                </a:r>
                <a14:m>
                  <m:oMath xmlns:m="http://schemas.openxmlformats.org/officeDocument/2006/math">
                    <m:r>
                      <a:rPr lang="en-US" sz="2000" i="1">
                        <a:latin typeface="Cambria Math" panose="02040503050406030204" pitchFamily="18" charset="0"/>
                        <a:ea typeface="Arial" charset="0"/>
                        <a:cs typeface="Arial" charset="0"/>
                      </a:rPr>
                      <m:t>𝑃</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e>
                        </m:rad>
                        <m:r>
                          <a:rPr lang="en-US" sz="2000" i="1">
                            <a:latin typeface="Cambria Math" panose="02040503050406030204" pitchFamily="18" charset="0"/>
                            <a:ea typeface="Cambria Math" panose="02040503050406030204" pitchFamily="18" charset="0"/>
                            <a:cs typeface="Arial" charset="0"/>
                          </a:rPr>
                          <m:t>𝜎</m:t>
                        </m:r>
                      </m:den>
                    </m:f>
                    <m:r>
                      <a:rPr lang="en-US" sz="2000" i="1">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exp</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2</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3808" y="2211008"/>
                <a:ext cx="8529251" cy="3413507"/>
              </a:xfrm>
              <a:blipFill>
                <a:blip r:embed="rId3"/>
                <a:stretch>
                  <a:fillRect l="-446" t="-2222" r="-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63219" y="6267609"/>
            <a:ext cx="1600200" cy="273844"/>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387" y="237497"/>
            <a:ext cx="8823960" cy="995557"/>
          </a:xfrm>
        </p:spPr>
        <p:txBody>
          <a:bodyPr anchor="ctr">
            <a:noAutofit/>
          </a:bodyPr>
          <a:lstStyle/>
          <a:p>
            <a:pPr algn="ctr"/>
            <a:r>
              <a:rPr lang="en-US" sz="40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1258" y="1750804"/>
                <a:ext cx="8621487" cy="4207867"/>
              </a:xfrm>
            </p:spPr>
            <p:txBody>
              <a:bodyPr>
                <a:noAutofit/>
              </a:bodyPr>
              <a:lstStyle/>
              <a:p>
                <a:pPr marL="257178" indent="-257178">
                  <a:spcBef>
                    <a:spcPts val="400"/>
                  </a:spcBef>
                </a:pPr>
                <a:r>
                  <a:rPr lang="en-US" sz="2000" dirty="0">
                    <a:latin typeface="Calibri" panose="020F0502020204030204" pitchFamily="34" charset="0"/>
                    <a:ea typeface="Cambria Math" panose="02040503050406030204" pitchFamily="18" charset="0"/>
                    <a:cs typeface="Calibri" panose="020F0502020204030204" pitchFamily="34" charset="0"/>
                  </a:rPr>
                  <a:t>Suppose we observe the sequence </a:t>
                </a:r>
                <a14:m>
                  <m:oMath xmlns:m="http://schemas.openxmlformats.org/officeDocument/2006/math">
                    <m:r>
                      <a:rPr lang="en-US" sz="2000" b="1">
                        <a:latin typeface="Cambria Math" panose="02040503050406030204" pitchFamily="18" charset="0"/>
                        <a:ea typeface="Cambria Math" panose="02040503050406030204" pitchFamily="18" charset="0"/>
                        <a:cs typeface="Arial" panose="020B0604020202020204" pitchFamily="34" charset="0"/>
                      </a:rPr>
                      <m:t>𝐱</m:t>
                    </m:r>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sub>
                    </m:sSub>
                    <m:r>
                      <a:rPr lang="en-US" sz="2000" i="1">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Calibri" panose="020F0502020204030204" pitchFamily="34" charset="0"/>
                    <a:ea typeface="Cambria Math" panose="02040503050406030204" pitchFamily="18" charset="0"/>
                    <a:cs typeface="Calibri" panose="020F0502020204030204" pitchFamily="34" charset="0"/>
                  </a:rPr>
                  <a:t> from a gaussian distribution and we want to estimate the parameters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𝜎</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a:p>
                <a:pPr marL="257178" indent="-257178">
                  <a:spcBef>
                    <a:spcPts val="400"/>
                  </a:spcBef>
                </a:pPr>
                <a:r>
                  <a:rPr lang="en-US" sz="2000" dirty="0">
                    <a:latin typeface="Calibri" panose="020F0502020204030204" pitchFamily="34" charset="0"/>
                    <a:ea typeface="Cambria Math" panose="02040503050406030204" pitchFamily="18" charset="0"/>
                    <a:cs typeface="Calibri" panose="020F0502020204030204" pitchFamily="34" charset="0"/>
                  </a:rPr>
                  <a:t>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r>
                      <a:rPr lang="en-US" sz="2000" i="1">
                        <a:latin typeface="Cambria Math" panose="02040503050406030204" pitchFamily="18" charset="0"/>
                        <a:ea typeface="Cambria Math" panose="02040503050406030204" pitchFamily="18" charset="0"/>
                        <a:cs typeface="Arial" charset="0"/>
                      </a:rPr>
                      <m:t>= </m:t>
                    </m:r>
                    <m:nary>
                      <m:naryPr>
                        <m:chr m:val="∏"/>
                        <m:limLoc m:val="subSup"/>
                        <m:ctrlPr>
                          <a:rPr lang="en-US" sz="2000" i="1">
                            <a:latin typeface="Cambria Math" panose="02040503050406030204" pitchFamily="18" charset="0"/>
                            <a:ea typeface="Cambria Math" panose="02040503050406030204" pitchFamily="18" charset="0"/>
                            <a:cs typeface="Arial" charset="0"/>
                          </a:rPr>
                        </m:ctrlPr>
                      </m:naryPr>
                      <m:sub>
                        <m:r>
                          <m:rPr>
                            <m:brk m:alnAt="25"/>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a:t>
                </a:r>
              </a:p>
              <a:p>
                <a:pPr marL="257178" indent="-257178">
                  <a:spcBef>
                    <a:spcPts val="400"/>
                  </a:spcBef>
                </a:pPr>
                <a:r>
                  <a:rPr lang="en-US" sz="2000" dirty="0">
                    <a:latin typeface="Calibri" panose="020F0502020204030204" pitchFamily="34" charset="0"/>
                    <a:ea typeface="Arial" charset="0"/>
                    <a:cs typeface="Calibri" panose="020F0502020204030204" pitchFamily="34" charset="0"/>
                  </a:rPr>
                  <a:t>log 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a:latin typeface="Cambria Math" panose="02040503050406030204" pitchFamily="18" charset="0"/>
                        <a:ea typeface="Cambria Math" panose="02040503050406030204" pitchFamily="18" charset="0"/>
                        <a:cs typeface="Arial" charset="0"/>
                      </a:rPr>
                      <m:t>=</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r>
                  <a:rPr lang="en-US" sz="2000" dirty="0">
                    <a:latin typeface="Calibri" panose="020F0502020204030204" pitchFamily="34" charset="0"/>
                    <a:ea typeface="Arial" charset="0"/>
                    <a:cs typeface="Calibri" panose="020F0502020204030204" pitchFamily="34" charset="0"/>
                  </a:rPr>
                  <a:t>MLE maximizes</a:t>
                </a:r>
                <a14:m>
                  <m:oMath xmlns:m="http://schemas.openxmlformats.org/officeDocument/2006/math">
                    <m:r>
                      <a:rPr lang="en-US" sz="200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Calibri" panose="020F0502020204030204" pitchFamily="34" charset="0"/>
                    <a:ea typeface="Arial" charset="0"/>
                    <a:cs typeface="Calibri" panose="020F0502020204030204" pitchFamily="34" charset="0"/>
                  </a:rPr>
                  <a:t>, that is, the probability that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is observed given 𝜃.</a:t>
                </a:r>
              </a:p>
              <a:p>
                <a:pPr marL="257178" indent="-257178">
                  <a:spcBef>
                    <a:spcPts val="4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arg</m:t>
                            </m:r>
                          </m:fName>
                          <m:e>
                            <m:r>
                              <a:rPr lang="en-US" sz="2000" i="1">
                                <a:latin typeface="Cambria Math" panose="02040503050406030204" pitchFamily="18" charset="0"/>
                                <a:ea typeface="Cambria Math" panose="02040503050406030204" pitchFamily="18" charset="0"/>
                                <a:cs typeface="Arial" charset="0"/>
                              </a:rPr>
                              <m:t>𝑚𝑎𝑥</m:t>
                            </m:r>
                          </m:e>
                        </m:func>
                      </m:e>
                      <m:sub>
                        <m:r>
                          <a:rPr lang="en-US" sz="2000" i="1">
                            <a:latin typeface="Cambria Math" panose="02040503050406030204" pitchFamily="18" charset="0"/>
                            <a:ea typeface="Cambria Math" panose="02040503050406030204" pitchFamily="18" charset="0"/>
                            <a:cs typeface="Arial" charset="0"/>
                          </a:rPr>
                          <m:t>𝜃</m:t>
                        </m:r>
                      </m:sub>
                    </m:sSub>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𝜇</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𝑛</m:t>
                        </m:r>
                      </m:den>
                    </m:f>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sSup>
                      <m:sSupPr>
                        <m:ctrlPr>
                          <a:rPr lang="en-US" sz="2000" i="1">
                            <a:latin typeface="Cambria Math" panose="02040503050406030204" pitchFamily="18" charset="0"/>
                            <a:cs typeface="Arial" charset="0"/>
                          </a:rPr>
                        </m:ctrlPr>
                      </m:sSup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e>
                      <m:sup>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r>
                      <a:rPr lang="en-US" sz="2000" i="1">
                        <a:latin typeface="Cambria Math" panose="02040503050406030204" pitchFamily="18" charset="0"/>
                        <a:ea typeface="Arial" charset="0"/>
                        <a:cs typeface="Arial" charset="0"/>
                      </a:rPr>
                      <m:t>𝐸</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endParaRPr lang="en-US" sz="2000" dirty="0">
                  <a:latin typeface="Arial" charset="0"/>
                  <a:ea typeface="Arial" charset="0"/>
                  <a:cs typeface="Arial" charset="0"/>
                </a:endParaRPr>
              </a:p>
              <a:p>
                <a:pPr marL="257178" indent="-257178">
                  <a:spcBef>
                    <a:spcPts val="400"/>
                  </a:spcBef>
                </a:pPr>
                <a:r>
                  <a:rPr lang="en-US" sz="2000" dirty="0">
                    <a:latin typeface="Arial" charset="0"/>
                    <a:ea typeface="Arial" charset="0"/>
                    <a:cs typeface="Arial" charset="0"/>
                  </a:rPr>
                  <a:t>Note: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𝑎𝑟𝑔𝑚𝑎𝑥</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𝑓</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e>
                    </m:d>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𝑖𝑠</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𝑚𝑎𝑥𝑖𝑚𝑎𝑙</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1258" y="1750804"/>
                <a:ext cx="8621487" cy="4207867"/>
              </a:xfrm>
              <a:blipFill>
                <a:blip r:embed="rId3"/>
                <a:stretch>
                  <a:fillRect l="-588" t="-15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23025" y="6346660"/>
            <a:ext cx="1600200" cy="273844"/>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07352"/>
            <a:ext cx="8823960" cy="651272"/>
          </a:xfrm>
        </p:spPr>
        <p:txBody>
          <a:bodyPr anchor="ctr">
            <a:noAutofit/>
          </a:bodyPr>
          <a:lstStyle/>
          <a:p>
            <a:pPr algn="ctr"/>
            <a:r>
              <a:rPr lang="en-US" sz="4000" dirty="0">
                <a:latin typeface="Arial" charset="0"/>
                <a:ea typeface="Arial" charset="0"/>
                <a:cs typeface="Arial" charset="0"/>
              </a:rPr>
              <a:t>MLE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5707" y="2480602"/>
                <a:ext cx="8595266" cy="2420887"/>
              </a:xfrm>
            </p:spPr>
            <p:txBody>
              <a:bodyPr>
                <a:noAutofit/>
              </a:bodyPr>
              <a:lstStyle/>
              <a:p>
                <a:pPr marL="257178" indent="-257178"/>
                <a:r>
                  <a:rPr lang="en-US" sz="2400" dirty="0">
                    <a:latin typeface="Calibri" panose="020F0502020204030204" pitchFamily="34" charset="0"/>
                    <a:cs typeface="Calibri" panose="020F0502020204030204" pitchFamily="34" charset="0"/>
                  </a:rPr>
                  <a:t>400 samples from a normal distribution:</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0.000,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-0.027,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0.878</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3.995,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1.066</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2.000,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3.931,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1.096</a:t>
                </a:r>
              </a:p>
              <a:p>
                <a:pPr lvl="1" algn="l"/>
                <a:endParaRPr lang="en-US" sz="2000" dirty="0">
                  <a:latin typeface="Calibri" panose="020F0502020204030204" pitchFamily="34" charset="0"/>
                  <a:cs typeface="Calibri" panose="020F0502020204030204" pitchFamily="34" charset="0"/>
                </a:endParaRPr>
              </a:p>
              <a:p>
                <a:pPr lvl="1" algn="l"/>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5707" y="2480602"/>
                <a:ext cx="8595266" cy="2420887"/>
              </a:xfrm>
              <a:blipFill>
                <a:blip r:embed="rId3"/>
                <a:stretch>
                  <a:fillRect l="-885" t="-31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4" y="5905869"/>
            <a:ext cx="1600200" cy="273844"/>
          </a:xfrm>
        </p:spPr>
        <p:txBody>
          <a:bodyPr/>
          <a:lstStyle/>
          <a:p>
            <a:fld id="{FA32F8ED-EEB4-4D51-9E8E-3B145D9B9811}" type="slidenum">
              <a:rPr lang="en-US" smtClean="0"/>
              <a:pPr/>
              <a:t>42</a:t>
            </a:fld>
            <a:endParaRPr lang="en-US" dirty="0"/>
          </a:p>
        </p:txBody>
      </p:sp>
      <p:sp>
        <p:nvSpPr>
          <p:cNvPr id="4" name="Title 1">
            <a:extLst>
              <a:ext uri="{FF2B5EF4-FFF2-40B4-BE49-F238E27FC236}">
                <a16:creationId xmlns:a16="http://schemas.microsoft.com/office/drawing/2014/main" id="{C82538A1-1685-E083-AF14-34F177F6E74C}"/>
              </a:ext>
            </a:extLst>
          </p:cNvPr>
          <p:cNvSpPr txBox="1">
            <a:spLocks/>
          </p:cNvSpPr>
          <p:nvPr/>
        </p:nvSpPr>
        <p:spPr>
          <a:xfrm>
            <a:off x="160020" y="219227"/>
            <a:ext cx="8823960" cy="6512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latin typeface="Arial" charset="0"/>
                <a:ea typeface="Arial" charset="0"/>
                <a:cs typeface="Arial" charset="0"/>
              </a:rPr>
              <a:t>MLE example</a:t>
            </a:r>
            <a:endParaRPr lang="en-US" sz="4000" dirty="0">
              <a:latin typeface="Arial" charset="0"/>
              <a:ea typeface="Arial" charset="0"/>
              <a:cs typeface="Arial" charset="0"/>
            </a:endParaRPr>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38919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464575" y="2161829"/>
            <a:ext cx="8334683" cy="3030607"/>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Binary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Sigmoid</a:t>
            </a:r>
          </a:p>
          <a:p>
            <a:pPr marL="600083" lvl="1" indent="-257178">
              <a:buFont typeface="Arial" charset="0"/>
              <a:buChar char="•"/>
            </a:pPr>
            <a:r>
              <a:rPr lang="en-US" sz="2000" dirty="0">
                <a:latin typeface="Calibri" panose="020F0502020204030204" pitchFamily="34" charset="0"/>
                <a:cs typeface="Calibri" panose="020F0502020204030204" pitchFamily="34" charset="0"/>
              </a:rPr>
              <a:t>Binary logistic regression</a:t>
            </a:r>
          </a:p>
          <a:p>
            <a:pPr marL="257178" indent="-257178">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LDA</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3" y="6176874"/>
            <a:ext cx="1600200" cy="273844"/>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4598" y="1817553"/>
                <a:ext cx="7715275" cy="3024523"/>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g’(z)= g(z)(1-g(z))</a:t>
                </a:r>
              </a:p>
              <a:p>
                <a:pPr marL="257178" indent="-257178">
                  <a:spcBef>
                    <a:spcPts val="300"/>
                  </a:spcBef>
                  <a:buFont typeface="Arial" charset="0"/>
                  <a:buChar char="•"/>
                </a:pPr>
                <a:r>
                  <a:rPr lang="en-US" sz="2000" dirty="0">
                    <a:latin typeface="Calibri" panose="020F0502020204030204" pitchFamily="34" charset="0"/>
                    <a:cs typeface="Calibri" panose="020F0502020204030204" pitchFamily="34" charset="0"/>
                  </a:rPr>
                  <a:t>Our hypothesis will now take the form h</a:t>
                </a:r>
                <a:r>
                  <a:rPr lang="en-US" sz="2000" baseline="-25000" dirty="0">
                    <a:latin typeface="Calibri" panose="020F0502020204030204" pitchFamily="34" charset="0"/>
                    <a:cs typeface="Calibri" panose="020F0502020204030204" pitchFamily="34" charset="0"/>
                  </a:rPr>
                  <a:t>𝛃</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g(𝛃</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8" indent="-257178">
                  <a:spcBef>
                    <a:spcPts val="300"/>
                  </a:spcBef>
                  <a:buFont typeface="Arial" charset="0"/>
                  <a:buChar char="•"/>
                </a:pPr>
                <a:r>
                  <a:rPr lang="en-US" sz="2000"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4598" y="1817553"/>
                <a:ext cx="7715275" cy="3024523"/>
              </a:xfrm>
              <a:blipFill>
                <a:blip r:embed="rId3"/>
                <a:stretch>
                  <a:fillRect l="-658" t="-2510" r="-1151" b="-71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791431" y="6008356"/>
            <a:ext cx="1600200" cy="273844"/>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253129"/>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8134" y="1718268"/>
                <a:ext cx="8396258" cy="4171893"/>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Training data is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1,2, …, m, y is binary (two classes).</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To predict y, we form hypothesis:</a:t>
                </a:r>
              </a:p>
              <a:p>
                <a:pPr marL="714383" lvl="1" indent="-257178">
                  <a:lnSpc>
                    <a:spcPct val="100000"/>
                  </a:lnSpc>
                  <a:spcBef>
                    <a:spcPts val="0"/>
                  </a:spcBef>
                </a:pPr>
                <a:r>
                  <a:rPr lang="en-US" sz="2000" dirty="0">
                    <a:latin typeface="Calibri" panose="020F0502020204030204" pitchFamily="34" charset="0"/>
                    <a:cs typeface="Calibri" panose="020F0502020204030204" pitchFamily="34" charset="0"/>
                  </a:rPr>
                  <a:t> p(y=1|</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so p(y=0|x,𝛉) = 1-h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a:t>
                </a:r>
                <a:r>
                  <a:rPr lang="en-US" sz="2000" baseline="-25000" dirty="0">
                    <a:latin typeface="Calibri" panose="020F0502020204030204" pitchFamily="34" charset="0"/>
                    <a:cs typeface="Calibri" panose="020F0502020204030204" pitchFamily="34" charset="0"/>
                  </a:rPr>
                  <a:t>sigmoid</a:t>
                </a:r>
                <a:r>
                  <a:rPr lang="en-US" sz="2000" dirty="0">
                    <a:latin typeface="Calibri" panose="020F0502020204030204" pitchFamily="34" charset="0"/>
                    <a:cs typeface="Calibri" panose="020F0502020204030204" pitchFamily="34" charset="0"/>
                  </a:rPr>
                  <a:t>(𝛉</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p(y|x,𝛉)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(1-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(1-y)</a:t>
                </a:r>
                <a:r>
                  <a:rPr lang="en-US" sz="2000" dirty="0">
                    <a:latin typeface="Calibri" panose="020F0502020204030204" pitchFamily="34" charset="0"/>
                    <a:cs typeface="Calibri" panose="020F0502020204030204" pitchFamily="34" charset="0"/>
                  </a:rPr>
                  <a:t>, this is a Bernoulli distribution.</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𝓁(𝛉)=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cs typeface="Calibri" panose="020F0502020204030204" pitchFamily="34" charset="0"/>
                </a:endParaRPr>
              </a:p>
              <a:p>
                <a:pPr marL="257178" indent="-257178">
                  <a:lnSpc>
                    <a:spcPct val="10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baseline="-2500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Calibri" panose="020F0502020204030204" pitchFamily="34" charset="0"/>
                    <a:cs typeface="Calibri" panose="020F0502020204030204" pitchFamily="34" charset="0"/>
                  </a:rPr>
                  <a:t> = (y-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j</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Solve this with gradient descent.  The update rule is:</a:t>
                </a:r>
              </a:p>
              <a:p>
                <a:pPr marL="600083" lvl="1"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𝑗</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𝑗</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i="1">
                                <a:latin typeface="Cambria Math" panose="02040503050406030204" pitchFamily="18" charset="0"/>
                                <a:ea typeface="Cambria Math" panose="02040503050406030204" pitchFamily="18" charset="0"/>
                                <a:cs typeface="Arial" panose="020B0604020202020204" pitchFamily="34" charset="0"/>
                              </a:rPr>
                              <m:t>𝑦</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sz="2000" i="1">
                        <a:latin typeface="Cambria Math" panose="02040503050406030204" pitchFamily="18" charset="0"/>
                        <a:ea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600083" lvl="1"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i="1">
                                <a:latin typeface="Cambria Math" panose="02040503050406030204" pitchFamily="18" charset="0"/>
                                <a:ea typeface="Cambria Math" panose="02040503050406030204" pitchFamily="18" charset="0"/>
                                <a:cs typeface="Arial" panose="020B0604020202020204" pitchFamily="34" charset="0"/>
                              </a:rPr>
                              <m:t>𝑦</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8134" y="1718268"/>
                <a:ext cx="8396258" cy="4171893"/>
              </a:xfrm>
              <a:blipFill>
                <a:blip r:embed="rId3"/>
                <a:stretch>
                  <a:fillRect l="-603" t="-912" b="-48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78783" y="6046545"/>
            <a:ext cx="1600200" cy="273844"/>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152923"/>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469869" y="1850725"/>
            <a:ext cx="8096597" cy="3802376"/>
          </a:xfrm>
        </p:spPr>
        <p:txBody>
          <a:bodyPr>
            <a:noAutofit/>
          </a:bodyPr>
          <a:lstStyle/>
          <a:p>
            <a:pPr marL="257178" indent="-257178">
              <a:spcBef>
                <a:spcPts val="151"/>
              </a:spcBef>
            </a:pPr>
            <a:r>
              <a:rPr lang="en-US" sz="2000" dirty="0">
                <a:latin typeface="Calibri" panose="020F0502020204030204" pitchFamily="34" charset="0"/>
                <a:ea typeface="Arial" charset="0"/>
                <a:cs typeface="Calibri" panose="020F0502020204030204" pitchFamily="34" charset="0"/>
              </a:rPr>
              <a:t>Features in this example include: grade in previous class, hours of study, number of lectures attended.  Want to predict whether you pass the class.</a:t>
            </a:r>
          </a:p>
          <a:p>
            <a:pPr marL="257178" indent="-257178">
              <a:spcBef>
                <a:spcPts val="151"/>
              </a:spcBef>
            </a:pPr>
            <a:r>
              <a:rPr lang="en-US" sz="2000" dirty="0">
                <a:latin typeface="Calibri" panose="020F0502020204030204" pitchFamily="34" charset="0"/>
                <a:cs typeface="Calibri" panose="020F0502020204030204" pitchFamily="34" charset="0"/>
              </a:rPr>
              <a:t>It’s important to normalize the data.</a:t>
            </a:r>
          </a:p>
          <a:p>
            <a:pPr marL="257178" indent="-257178">
              <a:spcBef>
                <a:spcPts val="151"/>
              </a:spcBef>
            </a:pPr>
            <a:r>
              <a:rPr lang="en-US" sz="2000" dirty="0">
                <a:latin typeface="Calibri" panose="020F0502020204030204" pitchFamily="34" charset="0"/>
                <a:cs typeface="Calibri" panose="020F0502020204030204" pitchFamily="34" charset="0"/>
              </a:rPr>
              <a:t>60 samples.</a:t>
            </a:r>
          </a:p>
          <a:p>
            <a:pPr marL="257178" indent="-257178">
              <a:spcBef>
                <a:spcPts val="151"/>
              </a:spcBef>
            </a:pPr>
            <a:r>
              <a:rPr lang="da" sz="2000" dirty="0">
                <a:latin typeface="Calibri" panose="020F0502020204030204" pitchFamily="34" charset="0"/>
                <a:cs typeface="Calibri" panose="020F0502020204030204" pitchFamily="34" charset="0"/>
              </a:rPr>
              <a:t>Features normalized and constant weight set to 1</a:t>
            </a:r>
          </a:p>
          <a:p>
            <a:pPr marL="257178" indent="-257178">
              <a:spcBef>
                <a:spcPts val="151"/>
              </a:spcBef>
            </a:pPr>
            <a:r>
              <a:rPr lang="da" sz="2000" dirty="0">
                <a:latin typeface="Calibri" panose="020F0502020204030204" pitchFamily="34" charset="0"/>
                <a:cs typeface="Calibri" panose="020F0502020204030204" pitchFamily="34" charset="0"/>
              </a:rPr>
              <a:t>Predicted parameters: -32.8078 (const),  37.1817 (previous grade),  25.0517 (hours studied),  26.4033 (lectures attended)</a:t>
            </a:r>
          </a:p>
          <a:p>
            <a:pPr marL="257178" indent="-257178">
              <a:spcBef>
                <a:spcPts val="151"/>
              </a:spcBef>
            </a:pPr>
            <a:r>
              <a:rPr lang="da" sz="2000" dirty="0">
                <a:latin typeface="Calibri" panose="020F0502020204030204" pitchFamily="34" charset="0"/>
                <a:cs typeface="Calibri" panose="020F0502020204030204" pitchFamily="34" charset="0"/>
              </a:rPr>
              <a:t>Results</a:t>
            </a:r>
          </a:p>
          <a:p>
            <a:pPr lvl="1">
              <a:spcBef>
                <a:spcPts val="151"/>
              </a:spcBef>
            </a:pPr>
            <a:r>
              <a:rPr lang="en-US" sz="2000" dirty="0">
                <a:latin typeface="Calibri" panose="020F0502020204030204" pitchFamily="34" charset="0"/>
                <a:cs typeface="Calibri" panose="020F0502020204030204" pitchFamily="34" charset="0"/>
              </a:rPr>
              <a:t>features test 1:   1.0   0.77 (B+),  0.82 (33hrs),   0.90 (ratio of lectures) , prob pass:   1.0</a:t>
            </a:r>
          </a:p>
          <a:p>
            <a:pPr lvl="1">
              <a:spcBef>
                <a:spcPts val="151"/>
              </a:spcBef>
            </a:pPr>
            <a:r>
              <a:rPr lang="en-US" sz="2000" dirty="0">
                <a:latin typeface="Calibri" panose="020F0502020204030204" pitchFamily="34" charset="0"/>
                <a:cs typeface="Calibri" panose="020F0502020204030204" pitchFamily="34" charset="0"/>
              </a:rPr>
              <a:t>features test 2:   1.0   0.22 (C-)   0.32   0.57 , prob pass:   0.19</a:t>
            </a:r>
          </a:p>
          <a:p>
            <a:pPr marL="257178" indent="-257178"/>
            <a:endParaRPr lang="da" sz="1500" dirty="0">
              <a:latin typeface="Calibri" panose="020F0502020204030204" pitchFamily="34" charset="0"/>
              <a:cs typeface="Calibri" panose="020F0502020204030204" pitchFamily="34" charset="0"/>
            </a:endParaRPr>
          </a:p>
          <a:p>
            <a:pPr marL="257178" indent="-257178"/>
            <a:endParaRPr lang="en-US" sz="1500" dirty="0">
              <a:latin typeface="Arial" charset="0"/>
              <a:cs typeface="Arial" charset="0"/>
            </a:endParaRPr>
          </a:p>
        </p:txBody>
      </p:sp>
      <p:sp>
        <p:nvSpPr>
          <p:cNvPr id="5" name="Slide Number Placeholder 4"/>
          <p:cNvSpPr>
            <a:spLocks noGrp="1"/>
          </p:cNvSpPr>
          <p:nvPr>
            <p:ph type="sldNum" sz="quarter" idx="12"/>
          </p:nvPr>
        </p:nvSpPr>
        <p:spPr>
          <a:xfrm>
            <a:off x="7116096" y="6016443"/>
            <a:ext cx="1600200" cy="273844"/>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47" y="293323"/>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770" y="1559085"/>
                <a:ext cx="8646835" cy="3893069"/>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K possible outcomes (classes):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𝐾</m:t>
                        </m:r>
                      </m:sub>
                    </m:sSub>
                  </m:oMath>
                </a14:m>
                <a:r>
                  <a:rPr lang="en-US" sz="1800" dirty="0">
                    <a:latin typeface="Calibri" panose="020F0502020204030204" pitchFamily="34" charset="0"/>
                    <a:ea typeface="Arial" charset="0"/>
                    <a:cs typeface="Calibri" panose="020F0502020204030204" pitchFamily="34" charset="0"/>
                  </a:rPr>
                  <a:t>.  Training data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e>
                    </m:d>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=1,2, …, </m:t>
                    </m:r>
                    <m:r>
                      <a:rPr lang="en-US" sz="1800" i="1">
                        <a:latin typeface="Cambria Math" panose="02040503050406030204" pitchFamily="18" charset="0"/>
                        <a:cs typeface="Arial" charset="0"/>
                      </a:rPr>
                      <m:t>𝑁</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is in an m dimensional feature space.  We convert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into a vector of dimension K by setting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=1 </m:t>
                    </m:r>
                  </m:oMath>
                </a14:m>
                <a:r>
                  <a:rPr lang="en-US" sz="1800" dirty="0">
                    <a:latin typeface="Calibri" panose="020F0502020204030204" pitchFamily="34" charset="0"/>
                    <a:ea typeface="Arial" charset="0"/>
                    <a:cs typeface="Calibri" panose="020F0502020204030204" pitchFamily="34" charset="0"/>
                  </a:rPr>
                  <a:t>for </a:t>
                </a:r>
                <a14:m>
                  <m:oMath xmlns:m="http://schemas.openxmlformats.org/officeDocument/2006/math">
                    <m:r>
                      <a:rPr lang="en-US" sz="1800" i="1">
                        <a:latin typeface="Cambria Math" panose="02040503050406030204" pitchFamily="18" charset="0"/>
                        <a:ea typeface="Arial" charset="0"/>
                        <a:cs typeface="Arial" charset="0"/>
                      </a:rPr>
                      <m:t>𝑘</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and 0 otherwise; so, it is a feature indicator.</a:t>
                </a:r>
              </a:p>
              <a:p>
                <a:pPr marL="257178" indent="-257178">
                  <a:spcBef>
                    <a:spcPts val="300"/>
                  </a:spcBef>
                </a:pPr>
                <a14:m>
                  <m:oMath xmlns:m="http://schemas.openxmlformats.org/officeDocument/2006/math">
                    <m:r>
                      <a:rPr lang="en-US" sz="1800" i="1">
                        <a:latin typeface="Cambria Math" panose="02040503050406030204" pitchFamily="18" charset="0"/>
                        <a:cs typeface="Arial" charset="0"/>
                      </a:rPr>
                      <m:t>𝑝</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𝑘</m:t>
                        </m:r>
                      </m:e>
                      <m:e>
                        <m:r>
                          <a:rPr lang="en-US" sz="1800" i="1">
                            <a:latin typeface="Cambria Math" panose="02040503050406030204" pitchFamily="18" charset="0"/>
                            <a:ea typeface="Cambria Math" panose="02040503050406030204" pitchFamily="18" charset="0"/>
                            <a:cs typeface="Arial" charset="0"/>
                          </a:rPr>
                          <m:t>𝜙</m:t>
                        </m:r>
                      </m:e>
                    </m:d>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𝑦</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𝜙</m:t>
                    </m:r>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num>
                      <m:den>
                        <m:nary>
                          <m:naryPr>
                            <m:chr m:val="∑"/>
                            <m:supHide m:val="on"/>
                            <m:ctrlPr>
                              <a:rPr lang="en-US" sz="1800" i="1">
                                <a:latin typeface="Cambria Math" panose="02040503050406030204" pitchFamily="18" charset="0"/>
                                <a:ea typeface="Cambria Math" panose="02040503050406030204" pitchFamily="18" charset="0"/>
                                <a:cs typeface="Arial" charset="0"/>
                              </a:rPr>
                            </m:ctrlPr>
                          </m:naryPr>
                          <m:sub>
                            <m:r>
                              <m:rPr>
                                <m:brk m:alnAt="7"/>
                              </m:rPr>
                              <a:rPr lang="en-US" sz="1800" i="1">
                                <a:latin typeface="Cambria Math" panose="02040503050406030204" pitchFamily="18" charset="0"/>
                                <a:ea typeface="Cambria Math" panose="02040503050406030204" pitchFamily="18" charset="0"/>
                                <a:cs typeface="Arial" charset="0"/>
                              </a:rPr>
                              <m:t>𝑗</m:t>
                            </m:r>
                          </m:sub>
                          <m:sup/>
                          <m:e>
                            <m:sSub>
                              <m:sSubPr>
                                <m:ctrlPr>
                                  <a:rPr lang="en-US" sz="1800" i="1">
                                    <a:latin typeface="Cambria Math" panose="02040503050406030204" pitchFamily="18" charset="0"/>
                                    <a:ea typeface="Cambria Math" panose="02040503050406030204" pitchFamily="18" charset="0"/>
                                    <a:cs typeface="Arial" charset="0"/>
                                  </a:rPr>
                                </m:ctrlPr>
                              </m:sSubPr>
                              <m:e>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r>
                              <a:rPr lang="en-US" sz="1800" i="1">
                                <a:latin typeface="Cambria Math" panose="02040503050406030204" pitchFamily="18" charset="0"/>
                                <a:ea typeface="Cambria Math" panose="02040503050406030204" pitchFamily="18" charset="0"/>
                                <a:cs typeface="Arial" charset="0"/>
                              </a:rPr>
                              <m:t>)</m:t>
                            </m:r>
                          </m:e>
                        </m:nary>
                      </m:den>
                    </m:f>
                  </m:oMath>
                </a14:m>
                <a:r>
                  <a:rPr lang="en-US" sz="1800" dirty="0">
                    <a:latin typeface="Calibri" panose="020F0502020204030204" pitchFamily="34" charset="0"/>
                    <a:ea typeface="Arial" charset="0"/>
                    <a:cs typeface="Calibri" panose="020F0502020204030204" pitchFamily="34" charset="0"/>
                  </a:rPr>
                  <a:t> (softmax),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𝑎</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e>
                      <m:sup>
                        <m:r>
                          <a:rPr lang="en-US" sz="1800" i="1">
                            <a:latin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𝜙</m:t>
                    </m:r>
                  </m:oMath>
                </a14:m>
                <a:r>
                  <a:rPr lang="en-US" sz="1800" dirty="0">
                    <a:latin typeface="Calibri" panose="020F0502020204030204" pitchFamily="34" charset="0"/>
                    <a:ea typeface="Arial" charset="0"/>
                    <a:cs typeface="Calibri" panose="020F0502020204030204" pitchFamily="34" charset="0"/>
                  </a:rPr>
                  <a:t>, the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ea typeface="Arial" charset="0"/>
                    <a:cs typeface="Calibri" panose="020F0502020204030204" pitchFamily="34" charset="0"/>
                  </a:rPr>
                  <a:t> are the m-dimensional parameters.</a:t>
                </a:r>
              </a:p>
              <a:p>
                <a:pPr marL="257178" indent="-257178">
                  <a:spcBef>
                    <a:spcPts val="300"/>
                  </a:spcBef>
                </a:pP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m:t>
                        </m:r>
                      </m:sub>
                    </m:sSub>
                  </m:oMath>
                </a14:m>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is a target vector for sample n,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r>
                      <a:rPr lang="en-US" sz="1800" i="1">
                        <a:latin typeface="Cambria Math" panose="02040503050406030204" pitchFamily="18" charset="0"/>
                        <a:cs typeface="Arial" panose="020B0604020202020204" pitchFamily="34" charset="0"/>
                      </a:rPr>
                      <m:t>=1</m:t>
                    </m:r>
                  </m:oMath>
                </a14:m>
                <a:r>
                  <a:rPr lang="en-US" sz="1800" dirty="0">
                    <a:latin typeface="Calibri" panose="020F0502020204030204" pitchFamily="34" charset="0"/>
                    <a:cs typeface="Calibri" panose="020F0502020204030204" pitchFamily="34" charset="0"/>
                  </a:rPr>
                  <a:t>, if sample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oMath>
                </a14:m>
                <a:r>
                  <a:rPr lang="en-US" sz="1800" dirty="0">
                    <a:latin typeface="Calibri" panose="020F0502020204030204" pitchFamily="34" charset="0"/>
                    <a:cs typeface="Calibri" panose="020F0502020204030204" pitchFamily="34" charset="0"/>
                  </a:rPr>
                  <a:t> belongs to class k.</a:t>
                </a:r>
              </a:p>
              <a:p>
                <a:pPr marL="257178" indent="-257178">
                  <a:spcBef>
                    <a:spcPts val="300"/>
                  </a:spcBef>
                </a:pPr>
                <a14:m>
                  <m:oMath xmlns:m="http://schemas.openxmlformats.org/officeDocument/2006/math">
                    <m:r>
                      <a:rPr lang="en-US" sz="1800" i="1">
                        <a:latin typeface="Cambria Math" panose="02040503050406030204" pitchFamily="18" charset="0"/>
                        <a:ea typeface="Arial" charset="0"/>
                        <a:cs typeface="Arial" charset="0"/>
                      </a:rPr>
                      <m:t>𝑇</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is a </a:t>
                </a:r>
                <a14:m>
                  <m:oMath xmlns:m="http://schemas.openxmlformats.org/officeDocument/2006/math">
                    <m:r>
                      <a:rPr lang="en-US" sz="1800" i="1">
                        <a:latin typeface="Cambria Math" panose="02040503050406030204" pitchFamily="18" charset="0"/>
                        <a:ea typeface="Arial" charset="0"/>
                        <a:cs typeface="Arial" charset="0"/>
                      </a:rPr>
                      <m:t>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𝐾</m:t>
                    </m:r>
                  </m:oMath>
                </a14:m>
                <a:r>
                  <a:rPr lang="en-US" sz="1800" dirty="0">
                    <a:latin typeface="Calibri" panose="020F0502020204030204" pitchFamily="34" charset="0"/>
                    <a:ea typeface="Arial" charset="0"/>
                    <a:cs typeface="Calibri" panose="020F0502020204030204" pitchFamily="34" charset="0"/>
                  </a:rPr>
                  <a:t> matrix, so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d>
                    <m:r>
                      <a:rPr lang="en-US" sz="1800">
                        <a:latin typeface="Cambria Math" panose="02040503050406030204" pitchFamily="18" charset="0"/>
                        <a:cs typeface="Arial" charset="0"/>
                      </a:rPr>
                      <m:t>.</m:t>
                    </m:r>
                  </m:oMath>
                </a14:m>
                <a:endParaRPr lang="en-US" sz="1800" dirty="0">
                  <a:latin typeface="Calibri" panose="020F0502020204030204" pitchFamily="34" charset="0"/>
                  <a:ea typeface="Arial" charset="0"/>
                  <a:cs typeface="Calibri" panose="020F0502020204030204" pitchFamily="34" charset="0"/>
                </a:endParaRPr>
              </a:p>
              <a:p>
                <a:pPr marL="257178" indent="-257178">
                  <a:spcBef>
                    <a:spcPts val="30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b="1" i="1">
                                <a:latin typeface="Cambria Math" panose="02040503050406030204" pitchFamily="18" charset="0"/>
                                <a:ea typeface="Cambria Math" panose="02040503050406030204" pitchFamily="18" charset="0"/>
                                <a:cs typeface="Arial" charset="0"/>
                              </a:rPr>
                              <m:t>𝒚</m:t>
                            </m:r>
                          </m:e>
                          <m:sub>
                            <m:r>
                              <a:rPr lang="en-US" sz="1800" i="1">
                                <a:latin typeface="Cambria Math" panose="02040503050406030204" pitchFamily="18" charset="0"/>
                                <a:ea typeface="Cambria Math" panose="02040503050406030204" pitchFamily="18" charset="0"/>
                                <a:cs typeface="Arial" charset="0"/>
                              </a:rPr>
                              <m:t>𝑘</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den>
                    </m:f>
                    <m:r>
                      <a:rPr lang="en-US" sz="1800" i="1">
                        <a:latin typeface="Cambria Math" panose="02040503050406030204" pitchFamily="18" charset="0"/>
                        <a:cs typeface="Arial" charset="0"/>
                      </a:rPr>
                      <m:t>= </m:t>
                    </m:r>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𝐼</m:t>
                            </m:r>
                          </m:e>
                          <m:sub>
                            <m:r>
                              <a:rPr lang="en-US" sz="1800" i="1">
                                <a:latin typeface="Cambria Math" panose="02040503050406030204" pitchFamily="18" charset="0"/>
                                <a:cs typeface="Arial" charset="0"/>
                              </a:rPr>
                              <m:t>𝑘𝑗</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𝑗</m:t>
                            </m:r>
                          </m:sub>
                        </m:sSub>
                      </m:e>
                    </m:d>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ea typeface="Arial" charset="0"/>
                    <a:cs typeface="Calibri" panose="020F0502020204030204" pitchFamily="34" charset="0"/>
                  </a:rPr>
                  <a:t>, j= 1, …, m.</a:t>
                </a:r>
              </a:p>
              <a:p>
                <a:pPr marL="257178" indent="-257178">
                  <a:spcBef>
                    <a:spcPts val="300"/>
                  </a:spcBef>
                </a:pPr>
                <a14:m>
                  <m:oMath xmlns:m="http://schemas.openxmlformats.org/officeDocument/2006/math">
                    <m:r>
                      <a:rPr lang="en-US" sz="1800" i="1">
                        <a:latin typeface="Cambria Math" panose="02040503050406030204" pitchFamily="18" charset="0"/>
                        <a:ea typeface="Arial" charset="0"/>
                        <a:cs typeface="Arial" charset="0"/>
                      </a:rPr>
                      <m:t>𝑝</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𝑇</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𝐾</m:t>
                            </m:r>
                          </m:sub>
                        </m:sSub>
                      </m:e>
                    </m:d>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𝑝</m:t>
                                </m:r>
                                <m:d>
                                  <m:dPr>
                                    <m:endChr m:val="|"/>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𝑘</m:t>
                                        </m:r>
                                      </m:sub>
                                    </m:sSub>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e>
                                </m:nary>
                              </m:e>
                            </m:nary>
                            <m:r>
                              <m:rPr>
                                <m:nor/>
                              </m:rPr>
                              <a:rPr lang="en-US" sz="1800">
                                <a:latin typeface="Calibri" panose="020F0502020204030204" pitchFamily="34" charset="0"/>
                                <a:cs typeface="Calibri" panose="020F0502020204030204" pitchFamily="34" charset="0"/>
                              </a:rPr>
                              <m:t> </m:t>
                            </m:r>
                          </m:e>
                        </m:nary>
                      </m:e>
                    </m:nary>
                  </m:oMath>
                </a14:m>
                <a:r>
                  <a:rPr lang="en-US" sz="1800" dirty="0">
                    <a:latin typeface="Calibri" panose="020F0502020204030204" pitchFamily="34" charset="0"/>
                    <a:cs typeface="Calibri" panose="020F0502020204030204" pitchFamily="34" charset="0"/>
                  </a:rPr>
                  <a:t>.</a:t>
                </a:r>
              </a:p>
              <a:p>
                <a:pPr marL="257178" indent="-257178">
                  <a:spcBef>
                    <a:spcPts val="300"/>
                  </a:spcBef>
                </a:pPr>
                <a:r>
                  <a:rPr lang="en-US" sz="1800" dirty="0">
                    <a:latin typeface="Calibri" panose="020F0502020204030204" pitchFamily="34" charset="0"/>
                    <a:cs typeface="Calibri" panose="020F0502020204030204" pitchFamily="34" charset="0"/>
                  </a:rPr>
                  <a:t>Log-likelihood expectation is </a:t>
                </a:r>
                <a14:m>
                  <m:oMath xmlns:m="http://schemas.openxmlformats.org/officeDocument/2006/math">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𝑝</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𝑇</m:t>
                        </m:r>
                      </m:e>
                    </m:d>
                    <m:r>
                      <a:rPr lang="en-US" sz="1800" i="1">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𝐾</m:t>
                            </m:r>
                          </m:sup>
                          <m:e>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𝑛𝑘</m:t>
                                </m:r>
                              </m:sub>
                            </m:s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e>
                        </m:nary>
                      </m:e>
                    </m:nary>
                  </m:oMath>
                </a14:m>
                <a:endParaRPr lang="en-US" sz="18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e>
                    </m:nary>
                  </m:oMath>
                </a14:m>
                <a:endParaRPr lang="en-US" sz="1800" dirty="0">
                  <a:latin typeface="Calibri" panose="020F0502020204030204" pitchFamily="34" charset="0"/>
                  <a:cs typeface="Calibri" panose="020F0502020204030204" pitchFamily="34" charset="0"/>
                </a:endParaRPr>
              </a:p>
              <a:p>
                <a:pPr marL="257178" indent="-257178">
                  <a:spcBef>
                    <a:spcPts val="300"/>
                  </a:spcBef>
                </a:pPr>
                <a:r>
                  <a:rPr lang="en-US" sz="1800" dirty="0">
                    <a:latin typeface="Calibri" panose="020F0502020204030204" pitchFamily="34" charset="0"/>
                    <a:cs typeface="Calibri" panose="020F0502020204030204" pitchFamily="34" charset="0"/>
                  </a:rPr>
                  <a:t>Find MLE by gradient descent: </a:t>
                </a:r>
                <a14:m>
                  <m:oMath xmlns:m="http://schemas.openxmlformats.org/officeDocument/2006/math">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r>
                              <a:rPr lang="en-US" sz="1800" i="1">
                                <a:latin typeface="Cambria Math" panose="02040503050406030204" pitchFamily="18" charset="0"/>
                                <a:cs typeface="Arial" charset="0"/>
                              </a:rPr>
                              <m:t>+1</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𝜂</m:t>
                    </m:r>
                    <m:r>
                      <m:rPr>
                        <m:sty m:val="p"/>
                      </m:rP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𝐸</m:t>
                        </m:r>
                      </m:e>
                      <m:sub>
                        <m:r>
                          <a:rPr lang="en-US" sz="1800" i="1">
                            <a:latin typeface="Cambria Math" panose="02040503050406030204" pitchFamily="18" charset="0"/>
                            <a:ea typeface="Cambria Math" panose="02040503050406030204" pitchFamily="18" charset="0"/>
                            <a:cs typeface="Arial" charset="0"/>
                          </a:rPr>
                          <m:t>𝑘</m:t>
                        </m:r>
                      </m:sub>
                    </m:sSub>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𝜂</m:t>
                    </m:r>
                  </m:oMath>
                </a14:m>
                <a:r>
                  <a:rPr lang="en-US" sz="1800" dirty="0">
                    <a:latin typeface="Calibri" panose="020F0502020204030204" pitchFamily="34" charset="0"/>
                    <a:cs typeface="Calibri" panose="020F0502020204030204" pitchFamily="34" charset="0"/>
                  </a:rPr>
                  <a:t> is the learning rate,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𝐸</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cs typeface="Calibri" panose="020F0502020204030204" pitchFamily="34" charset="0"/>
                  </a:rPr>
                  <a:t> is kth row of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oMath>
                </a14:m>
                <a:r>
                  <a:rPr lang="en-US" sz="1800" dirty="0">
                    <a:latin typeface="Calibri" panose="020F0502020204030204" pitchFamily="34" charset="0"/>
                    <a:cs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770" y="1559085"/>
                <a:ext cx="8646835" cy="3893069"/>
              </a:xfrm>
              <a:blipFill>
                <a:blip r:embed="rId3"/>
                <a:stretch>
                  <a:fillRect l="-293" t="-1299" b="-126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1" y="6046547"/>
            <a:ext cx="1600200" cy="273844"/>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674" y="24308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413709" y="2185425"/>
            <a:ext cx="8564187" cy="353477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Same data as binary logistic example but now we want to predict final grade.</a:t>
            </a:r>
            <a:endParaRPr lang="en-US" sz="2000" dirty="0">
              <a:latin typeface="Calibri" panose="020F0502020204030204" pitchFamily="34" charset="0"/>
              <a:cs typeface="Calibri" panose="020F0502020204030204" pitchFamily="34" charset="0"/>
            </a:endParaRPr>
          </a:p>
          <a:p>
            <a:pPr marL="257178" indent="-257178"/>
            <a:r>
              <a:rPr lang="da" sz="2000" dirty="0">
                <a:latin typeface="Calibri" panose="020F0502020204030204" pitchFamily="34" charset="0"/>
                <a:cs typeface="Calibri" panose="020F0502020204030204" pitchFamily="34" charset="0"/>
              </a:rPr>
              <a:t>Features normalized and constant weight set to 1.  After run:</a:t>
            </a:r>
          </a:p>
          <a:p>
            <a:pPr marL="257178" indent="-257178"/>
            <a:endParaRPr lang="da" sz="2000" dirty="0">
              <a:latin typeface="Calibri" panose="020F0502020204030204" pitchFamily="34" charset="0"/>
              <a:cs typeface="Calibri" panose="020F0502020204030204" pitchFamily="34" charset="0"/>
            </a:endParaRPr>
          </a:p>
          <a:p>
            <a:pPr lvl="1" algn="l"/>
            <a:r>
              <a:rPr lang="en-US" sz="2000" dirty="0">
                <a:latin typeface="Calibri" panose="020F0502020204030204" pitchFamily="34" charset="0"/>
                <a:cs typeface="Calibri" panose="020F0502020204030204" pitchFamily="34" charset="0"/>
              </a:rPr>
              <a:t>features test 1: 1.0000 0.7778 0.8250 0.9000 </a:t>
            </a:r>
          </a:p>
          <a:p>
            <a:pPr lvl="1" algn="l"/>
            <a:r>
              <a:rPr lang="en-US" sz="2000" dirty="0">
                <a:latin typeface="Calibri" panose="020F0502020204030204" pitchFamily="34" charset="0"/>
                <a:cs typeface="Calibri" panose="020F0502020204030204" pitchFamily="34" charset="0"/>
              </a:rPr>
              <a:t>prediction:  0.0000(F), 0.0000(D), 0.0001(C-), 0.0004(C), 0.0069(C+), </a:t>
            </a:r>
          </a:p>
          <a:p>
            <a:pPr lvl="1" algn="l"/>
            <a:r>
              <a:rPr lang="en-US" sz="2000" dirty="0">
                <a:latin typeface="Calibri" panose="020F0502020204030204" pitchFamily="34" charset="0"/>
                <a:cs typeface="Calibri" panose="020F0502020204030204" pitchFamily="34" charset="0"/>
              </a:rPr>
              <a:t>                  0.1152(B-), 0.2146(B), 0.2492(B+), 0.2271(A-), 0.1866(A)</a:t>
            </a:r>
          </a:p>
          <a:p>
            <a:pPr lvl="1" algn="l"/>
            <a:r>
              <a:rPr lang="en-US" sz="2000" dirty="0">
                <a:latin typeface="Calibri" panose="020F0502020204030204" pitchFamily="34" charset="0"/>
                <a:cs typeface="Calibri" panose="020F0502020204030204" pitchFamily="34" charset="0"/>
              </a:rPr>
              <a:t>features test 2:   1.0000   0.2222   0.3250   0.5667,</a:t>
            </a:r>
          </a:p>
          <a:p>
            <a:pPr lvl="1" algn="l"/>
            <a:r>
              <a:rPr lang="en-US" sz="2000" dirty="0">
                <a:latin typeface="Calibri" panose="020F0502020204030204" pitchFamily="34" charset="0"/>
                <a:cs typeface="Calibri" panose="020F0502020204030204" pitchFamily="34" charset="0"/>
              </a:rPr>
              <a:t> prediction:  0.0821(F), 0.1745(D), 0.1730(C-), 0.1746(C), 0.0957(C+), </a:t>
            </a:r>
          </a:p>
          <a:p>
            <a:pPr lvl="1" algn="l"/>
            <a:r>
              <a:rPr lang="en-US" sz="2000" dirty="0">
                <a:latin typeface="Calibri" panose="020F0502020204030204" pitchFamily="34" charset="0"/>
                <a:cs typeface="Calibri" panose="020F0502020204030204" pitchFamily="34" charset="0"/>
              </a:rPr>
              <a:t>                    0.1289(B-), 0.0133(B), 0.1578(B+), 0.0000(A-), 0.0000(A)</a:t>
            </a:r>
          </a:p>
          <a:p>
            <a:pPr marL="257178" indent="-257178"/>
            <a:endParaRPr lang="da" sz="1351" dirty="0">
              <a:latin typeface="Arial" panose="020B0604020202020204" pitchFamily="34" charset="0"/>
              <a:cs typeface="Arial" panose="020B0604020202020204" pitchFamily="34" charset="0"/>
            </a:endParaRPr>
          </a:p>
          <a:p>
            <a:pPr marL="257178" indent="-257178"/>
            <a:endParaRPr lang="da"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072784" y="6076692"/>
            <a:ext cx="1600200" cy="273844"/>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17" y="308371"/>
            <a:ext cx="8396258"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8568" y="1602904"/>
                <a:ext cx="8511953" cy="3186092"/>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Classify into one of k classes.</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LDA uses Bayes theorem to estimate: </a:t>
                </a:r>
                <a14:m>
                  <m:oMath xmlns:m="http://schemas.openxmlformats.org/officeDocument/2006/math">
                    <m:r>
                      <a:rPr lang="en-US" sz="2000" i="1">
                        <a:latin typeface="Cambria Math" panose="02040503050406030204" pitchFamily="18" charset="0"/>
                        <a:ea typeface="Arial" charset="0"/>
                        <a:cs typeface="Arial" panose="020B0604020202020204" pitchFamily="34" charset="0"/>
                      </a:rPr>
                      <m:t>𝑃</m:t>
                    </m:r>
                    <m:d>
                      <m:dPr>
                        <m:ctrlPr>
                          <a:rPr lang="en-US" sz="2000" i="1">
                            <a:latin typeface="Cambria Math" panose="02040503050406030204" pitchFamily="18" charset="0"/>
                            <a:ea typeface="Arial" charset="0"/>
                            <a:cs typeface="Arial" panose="020B0604020202020204" pitchFamily="34" charset="0"/>
                          </a:rPr>
                        </m:ctrlPr>
                      </m:dPr>
                      <m:e>
                        <m:r>
                          <a:rPr lang="en-US" sz="2000" i="1">
                            <a:latin typeface="Cambria Math" panose="02040503050406030204" pitchFamily="18" charset="0"/>
                            <a:ea typeface="Arial" charset="0"/>
                            <a:cs typeface="Arial" panose="020B0604020202020204" pitchFamily="34" charset="0"/>
                          </a:rPr>
                          <m:t>𝑌</m:t>
                        </m:r>
                        <m:r>
                          <a:rPr lang="en-US" sz="2000" i="1">
                            <a:latin typeface="Cambria Math" panose="02040503050406030204" pitchFamily="18" charset="0"/>
                            <a:ea typeface="Arial" charset="0"/>
                            <a:cs typeface="Arial" panose="020B0604020202020204" pitchFamily="34" charset="0"/>
                          </a:rPr>
                          <m:t>=1</m:t>
                        </m:r>
                      </m:e>
                      <m:e>
                        <m:r>
                          <a:rPr lang="en-US" sz="2000" i="1">
                            <a:latin typeface="Cambria Math" panose="02040503050406030204" pitchFamily="18" charset="0"/>
                            <a:ea typeface="Arial" charset="0"/>
                            <a:cs typeface="Arial" panose="020B0604020202020204" pitchFamily="34" charset="0"/>
                          </a:rPr>
                          <m:t>𝑥</m:t>
                        </m:r>
                        <m:r>
                          <a:rPr lang="en-US" sz="2000" i="1">
                            <a:latin typeface="Cambria Math" panose="02040503050406030204" pitchFamily="18" charset="0"/>
                            <a:ea typeface="Arial" charset="0"/>
                            <a:cs typeface="Arial" panose="020B0604020202020204" pitchFamily="34" charset="0"/>
                          </a:rPr>
                          <m:t>=</m:t>
                        </m:r>
                        <m:r>
                          <a:rPr lang="en-US" sz="2000" i="1">
                            <a:latin typeface="Cambria Math" panose="02040503050406030204" pitchFamily="18" charset="0"/>
                            <a:ea typeface="Arial" charset="0"/>
                            <a:cs typeface="Arial" panose="020B0604020202020204" pitchFamily="34" charset="0"/>
                          </a:rPr>
                          <m:t>𝑘</m:t>
                        </m:r>
                      </m:e>
                    </m:d>
                    <m:r>
                      <a:rPr lang="en-US" sz="2000" i="1">
                        <a:latin typeface="Cambria Math" panose="02040503050406030204" pitchFamily="18" charset="0"/>
                        <a:ea typeface="Arial"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𝑌</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e>
                        </m:d>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m:t>
                        </m:r>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pPr>
                <a14:m>
                  <m:oMath xmlns:m="http://schemas.openxmlformats.org/officeDocument/2006/math">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panose="02040503050406030204" pitchFamily="18" charset="0"/>
                            <a:ea typeface="Arial" charset="0"/>
                            <a:cs typeface="Arial" charset="0"/>
                          </a:rPr>
                          <m:t>Pr</m:t>
                        </m:r>
                      </m:fName>
                      <m:e>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𝑌</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𝑘</m:t>
                            </m:r>
                          </m:e>
                          <m:e>
                            <m:r>
                              <a:rPr lang="en-US" sz="2000" i="1">
                                <a:latin typeface="Cambria Math" panose="02040503050406030204" pitchFamily="18" charset="0"/>
                                <a:ea typeface="Arial" charset="0"/>
                                <a:cs typeface="Arial" charset="0"/>
                              </a:rPr>
                              <m:t>𝑋</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𝑥</m:t>
                            </m:r>
                          </m:e>
                        </m:d>
                      </m:e>
                    </m:func>
                    <m:r>
                      <a:rPr lang="en-US" sz="2000" i="1">
                        <a:latin typeface="Cambria Math" panose="02040503050406030204" pitchFamily="18" charset="0"/>
                        <a:ea typeface="Arial"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𝑙</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ea typeface="Cambria Math" panose="02040503050406030204" pitchFamily="18" charset="0"/>
                                <a:cs typeface="Arial" charset="0"/>
                              </a:rPr>
                              <m:t>𝑘</m:t>
                            </m:r>
                          </m:sub>
                        </m:sSub>
                      </m:den>
                    </m:f>
                    <m:r>
                      <a:rPr lang="en-US" sz="2000" i="1">
                        <a:latin typeface="Cambria Math" panose="02040503050406030204" pitchFamily="18" charset="0"/>
                        <a:cs typeface="Arial" charset="0"/>
                      </a:rPr>
                      <m:t> </m:t>
                    </m:r>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oMath>
                </a14:m>
                <a:endParaRPr lang="en-US" sz="20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𝑝</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nary>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Estimate mean as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e>
                    </m:nary>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𝐾</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m:rPr>
                                    <m:brk m:alnAt="23"/>
                                  </m:rPr>
                                  <a:rPr lang="en-US" sz="2000" i="1">
                                    <a:latin typeface="Cambria Math" panose="02040503050406030204" pitchFamily="18" charset="0"/>
                                    <a:cs typeface="Arial" charset="0"/>
                                  </a:rPr>
                                  <m:t>𝑖</m:t>
                                </m:r>
                              </m:e>
                            </m:d>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e>
                    </m:nary>
                  </m:oMath>
                </a14:m>
                <a:r>
                  <a:rPr lang="en-US" sz="2000" dirty="0">
                    <a:latin typeface="Calibri" panose="020F0502020204030204" pitchFamily="34" charset="0"/>
                    <a:cs typeface="Calibri" panose="020F0502020204030204" pitchFamily="34" charset="0"/>
                  </a:rPr>
                  <a:t>,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num>
                      <m:den>
                        <m:r>
                          <a:rPr lang="en-US" sz="2000" i="1">
                            <a:latin typeface="Cambria Math" panose="02040503050406030204" pitchFamily="18" charset="0"/>
                            <a:cs typeface="Arial" charset="0"/>
                          </a:rPr>
                          <m:t>𝑛</m:t>
                        </m:r>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Given x, predict k that maximizes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𝛿</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num>
                      <m:den>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8568" y="1602904"/>
                <a:ext cx="8511953" cy="3186092"/>
              </a:xfrm>
              <a:blipFill>
                <a:blip r:embed="rId3"/>
                <a:stretch>
                  <a:fillRect l="-595" t="-2381" b="-37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23510" y="6275788"/>
            <a:ext cx="1600200" cy="273844"/>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1"/>
            <a:ext cx="8498920" cy="651272"/>
          </a:xfrm>
        </p:spPr>
        <p:txBody>
          <a:bodyPr anchor="ctr">
            <a:noAutofit/>
          </a:bodyPr>
          <a:lstStyle/>
          <a:p>
            <a:pPr algn="ctr"/>
            <a:r>
              <a:rPr lang="en-US" sz="40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473994"/>
                <a:ext cx="8686800" cy="3910013"/>
              </a:xfrm>
            </p:spPr>
            <p:txBody>
              <a:bodyPr>
                <a:noAutofit/>
              </a:bodyPr>
              <a:lstStyle/>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257178" indent="-257178">
                  <a:lnSpc>
                    <a:spcPct val="100000"/>
                  </a:lnSpc>
                  <a:spcBef>
                    <a:spcPts val="0"/>
                  </a:spcBef>
                </a:pPr>
                <a:endParaRPr lang="en-US" sz="1800" dirty="0">
                  <a:latin typeface="Calibri" panose="020F0502020204030204" pitchFamily="34" charset="0"/>
                  <a:ea typeface="Arial" charset="0"/>
                  <a:cs typeface="Calibri" panose="020F0502020204030204" pitchFamily="34" charset="0"/>
                  <a:sym typeface="Wingdings" pitchFamily="2" charset="2"/>
                </a:endParaRP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Theorem: If 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and 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are the results of </a:t>
                </a:r>
                <a:r>
                  <a:rPr lang="en-US" sz="1800" i="1" dirty="0">
                    <a:latin typeface="Calibri" panose="020F0502020204030204" pitchFamily="34" charset="0"/>
                    <a:ea typeface="Arial" charset="0"/>
                    <a:cs typeface="Calibri" panose="020F0502020204030204" pitchFamily="34" charset="0"/>
                    <a:sym typeface="Wingdings" pitchFamily="2" charset="2"/>
                  </a:rPr>
                  <a:t>independent</a:t>
                </a:r>
                <a:r>
                  <a:rPr lang="en-US" sz="1800" dirty="0">
                    <a:latin typeface="Calibri" panose="020F0502020204030204" pitchFamily="34" charset="0"/>
                    <a:ea typeface="Arial" charset="0"/>
                    <a:cs typeface="Calibri" panose="020F0502020204030204" pitchFamily="34" charset="0"/>
                    <a:sym typeface="Wingdings" pitchFamily="2" charset="2"/>
                  </a:rPr>
                  <a:t> experiments,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Bayes rule (or the probability of causes):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 =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P(A|B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𝐵</m:t>
                            </m:r>
                            <m:r>
                              <a:rPr lang="en-US" sz="1800" i="1" baseline="-25000">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𝑃</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𝐴</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𝐵</m:t>
                        </m:r>
                        <m:r>
                          <m:rPr>
                            <m:sty m:val="p"/>
                          </m:rPr>
                          <a:rPr lang="en-US" sz="1800" i="1" baseline="-25000">
                            <a:latin typeface="Cambria Math" panose="02040503050406030204" pitchFamily="18" charset="0"/>
                            <a:cs typeface="Arial" charset="0"/>
                            <a:sym typeface="Wingdings" pitchFamily="2" charset="2"/>
                          </a:rPr>
                          <m:t>k</m:t>
                        </m:r>
                        <m:r>
                          <a:rPr lang="en-US" sz="1800" i="1">
                            <a:latin typeface="Cambria Math" panose="02040503050406030204" pitchFamily="18" charset="0"/>
                            <a:cs typeface="Arial" charset="0"/>
                            <a:sym typeface="Wingdings" pitchFamily="2" charset="2"/>
                          </a:rPr>
                          <m:t>)</m:t>
                        </m:r>
                      </m:e>
                    </m:nary>
                  </m:oMath>
                </a14:m>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Now we switch notation just a bit.  Suppose S is a sample space and A, B ⊆ S then P(A∪B) = P(A) + P(B) – P(A∩B)</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To prove this, write A∪B = A∖(A∩B) ∪ B∖(A∩B) ∪ (A∩B), these are disjoint so  P(A∪B) =  P(A∖(A∩B)) ∪ P(B∖(A∩B)) ∪ P(A∩B) and note that P(A) = P(A∖(A∩B)) + P(A∩B).</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baseline="-25000">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𝐶</m:t>
                        </m:r>
                        <m:r>
                          <a:rPr lang="en-US" sz="1800" i="1" baseline="-25000">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 </m:t>
                        </m:r>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𝑝</m:t>
                            </m:r>
                          </m:e>
                          <m:sup>
                            <m:r>
                              <a:rPr lang="en-US" sz="1800" i="1">
                                <a:latin typeface="Cambria Math" panose="02040503050406030204" pitchFamily="18" charset="0"/>
                                <a:cs typeface="Arial" charset="0"/>
                                <a:sym typeface="Wingdings" pitchFamily="2" charset="2"/>
                              </a:rPr>
                              <m:t>𝑘</m:t>
                            </m:r>
                          </m:sup>
                        </m:sSup>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𝑞</m:t>
                            </m:r>
                          </m:e>
                          <m:sup>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sup>
                        </m:sSup>
                      </m:e>
                    </m:nary>
                  </m:oMath>
                </a14:m>
                <a:r>
                  <a:rPr lang="en-US" sz="1800" dirty="0">
                    <a:latin typeface="Calibri" panose="020F0502020204030204" pitchFamily="34" charset="0"/>
                    <a:ea typeface="Arial" charset="0"/>
                    <a:cs typeface="Calibri" panose="020F0502020204030204" pitchFamily="34" charset="0"/>
                    <a:sym typeface="Wingdings" pitchFamily="2" charset="2"/>
                  </a:rPr>
                  <a:t>.  This is the binomial distribution.  Here, </a:t>
                </a:r>
                <a:r>
                  <a:rPr lang="en-US" sz="1800" baseline="-25000" dirty="0">
                    <a:latin typeface="Calibri" panose="020F0502020204030204" pitchFamily="34" charset="0"/>
                    <a:ea typeface="Arial" charset="0"/>
                    <a:cs typeface="Calibri" panose="020F0502020204030204" pitchFamily="34" charset="0"/>
                    <a:sym typeface="Wingdings" pitchFamily="2" charset="2"/>
                  </a:rPr>
                  <a:t>n</a:t>
                </a:r>
                <a:r>
                  <a:rPr lang="en-US" sz="1800" dirty="0">
                    <a:latin typeface="Calibri" panose="020F0502020204030204" pitchFamily="34" charset="0"/>
                    <a:ea typeface="Arial" charset="0"/>
                    <a:cs typeface="Calibri" panose="020F0502020204030204" pitchFamily="34" charset="0"/>
                    <a:sym typeface="Wingdings" pitchFamily="2" charset="2"/>
                  </a:rPr>
                  <a:t>C</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num>
                      <m:den>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m:t>
                        </m:r>
                      </m:den>
                    </m:f>
                  </m:oMath>
                </a14:m>
                <a:r>
                  <a:rPr lang="en-US" sz="1800" dirty="0">
                    <a:latin typeface="Calibri" panose="020F0502020204030204" pitchFamily="34" charset="0"/>
                    <a:ea typeface="Arial" charset="0"/>
                    <a:cs typeface="Calibri" panose="020F0502020204030204" pitchFamily="34" charset="0"/>
                    <a:sym typeface="Wingdings" pitchFamily="2" charset="2"/>
                  </a:rPr>
                  <a:t>, I should have already said n!= n×(n-1) ×…×1.</a:t>
                </a:r>
              </a:p>
              <a:p>
                <a:pPr marL="257178" indent="-257178"/>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473994"/>
                <a:ext cx="8686800" cy="3910013"/>
              </a:xfrm>
              <a:blipFill>
                <a:blip r:embed="rId3"/>
                <a:stretch>
                  <a:fillRect l="-730" t="-974"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12699" y="6412709"/>
            <a:ext cx="1600200" cy="273844"/>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320041" y="2234792"/>
            <a:ext cx="8511953" cy="3186092"/>
          </a:xfrm>
        </p:spPr>
        <p:txBody>
          <a:bodyPr>
            <a:noAutofit/>
          </a:bodyPr>
          <a:lstStyle/>
          <a:p>
            <a:pPr marL="257178" indent="-257178"/>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257178" indent="-257178"/>
            <a:r>
              <a:rPr lang="da" sz="2000" dirty="0">
                <a:latin typeface="Arial" panose="020B0604020202020204" pitchFamily="34" charset="0"/>
                <a:cs typeface="Arial" panose="020B0604020202020204" pitchFamily="34" charset="0"/>
              </a:rPr>
              <a:t>We are given an initial grade distribution.</a:t>
            </a:r>
          </a:p>
          <a:p>
            <a:pPr marL="257178" indent="-257178"/>
            <a:r>
              <a:rPr lang="da" sz="2000" dirty="0">
                <a:latin typeface="Arial" panose="020B0604020202020204" pitchFamily="34" charset="0"/>
                <a:cs typeface="Arial" panose="020B0604020202020204" pitchFamily="34" charset="0"/>
              </a:rPr>
              <a:t>Todo</a:t>
            </a:r>
          </a:p>
          <a:p>
            <a:pPr algn="l"/>
            <a:endParaRPr lang="da"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231904"/>
            <a:ext cx="8479217" cy="1004043"/>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404657" y="1947865"/>
            <a:ext cx="8334683" cy="3813572"/>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Classification</a:t>
            </a:r>
          </a:p>
          <a:p>
            <a:pPr marL="257178" indent="-257178">
              <a:buFont typeface="Arial" charset="0"/>
              <a:buChar char="•"/>
            </a:pPr>
            <a:r>
              <a:rPr lang="en-US" sz="2000" dirty="0">
                <a:latin typeface="Calibri" panose="020F0502020204030204" pitchFamily="34" charset="0"/>
                <a:cs typeface="Calibri" panose="020F0502020204030204" pitchFamily="34" charset="0"/>
              </a:rPr>
              <a:t>Naïve Bayes</a:t>
            </a:r>
          </a:p>
          <a:p>
            <a:pPr marL="600083" lvl="1" indent="-257178">
              <a:buFont typeface="Arial" charset="0"/>
              <a:buChar char="•"/>
            </a:pPr>
            <a:r>
              <a:rPr lang="en-US" sz="2000" dirty="0">
                <a:latin typeface="Calibri" panose="020F0502020204030204" pitchFamily="34" charset="0"/>
                <a:cs typeface="Calibri" panose="020F0502020204030204" pitchFamily="34" charset="0"/>
              </a:rPr>
              <a:t>Laplace smoothing</a:t>
            </a:r>
          </a:p>
          <a:p>
            <a:pPr marL="257178" indent="-257178">
              <a:buFont typeface="Arial" charset="0"/>
              <a:buChar char="•"/>
            </a:pPr>
            <a:r>
              <a:rPr lang="en-US" sz="2000" dirty="0">
                <a:latin typeface="Calibri" panose="020F0502020204030204" pitchFamily="34" charset="0"/>
                <a:cs typeface="Calibri" panose="020F0502020204030204" pitchFamily="34" charset="0"/>
              </a:rPr>
              <a:t>KNN</a:t>
            </a:r>
          </a:p>
          <a:p>
            <a:pPr marL="257178" indent="-257178">
              <a:buFont typeface="Arial" charset="0"/>
              <a:buChar char="•"/>
            </a:pPr>
            <a:r>
              <a:rPr lang="en-US" sz="2000" dirty="0">
                <a:latin typeface="Calibri" panose="020F0502020204030204" pitchFamily="34" charset="0"/>
                <a:cs typeface="Calibri" panose="020F0502020204030204" pitchFamily="34" charset="0"/>
              </a:rPr>
              <a:t>SVM</a:t>
            </a:r>
          </a:p>
          <a:p>
            <a:pPr marL="600083" lvl="1" indent="-257178">
              <a:buFont typeface="Arial" charset="0"/>
              <a:buChar char="•"/>
            </a:pPr>
            <a:r>
              <a:rPr lang="en-US" sz="2000" dirty="0">
                <a:latin typeface="Calibri" panose="020F0502020204030204" pitchFamily="34" charset="0"/>
                <a:cs typeface="Calibri" panose="020F0502020204030204" pitchFamily="34" charset="0"/>
              </a:rPr>
              <a:t>Optimization and margins</a:t>
            </a:r>
          </a:p>
          <a:p>
            <a:pPr marL="600083" lvl="1" indent="-257178">
              <a:buFont typeface="Arial" charset="0"/>
              <a:buChar char="•"/>
            </a:pPr>
            <a:r>
              <a:rPr lang="en-US" sz="2000" dirty="0">
                <a:latin typeface="Calibri" panose="020F0502020204030204" pitchFamily="34" charset="0"/>
                <a:cs typeface="Calibri" panose="020F0502020204030204" pitchFamily="34" charset="0"/>
              </a:rPr>
              <a:t>Duality</a:t>
            </a:r>
          </a:p>
          <a:p>
            <a:pPr marL="600083" lvl="1" indent="-257178">
              <a:buFont typeface="Arial" charset="0"/>
              <a:buChar char="•"/>
            </a:pPr>
            <a:r>
              <a:rPr lang="en-US" sz="2000" dirty="0">
                <a:latin typeface="Calibri" panose="020F0502020204030204" pitchFamily="34" charset="0"/>
                <a:cs typeface="Calibri" panose="020F0502020204030204" pitchFamily="34" charset="0"/>
              </a:rPr>
              <a:t>Regularization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Platt’s SMO</a:t>
            </a:r>
          </a:p>
          <a:p>
            <a:pPr marL="600083" lvl="1" indent="-257178">
              <a:buFont typeface="Arial" charset="0"/>
              <a:buChar char="•"/>
            </a:pPr>
            <a:r>
              <a:rPr lang="en-US" sz="2000" dirty="0">
                <a:latin typeface="Calibri" panose="020F0502020204030204" pitchFamily="34" charset="0"/>
                <a:cs typeface="Calibri" panose="020F0502020204030204" pitchFamily="34" charset="0"/>
              </a:rPr>
              <a:t>What happens if there’s not a separating hyperplane?</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3" y="6247513"/>
            <a:ext cx="1600200" cy="273844"/>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837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525061" y="1846534"/>
            <a:ext cx="8344619" cy="414611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Accuracy is defined as: (TP+TN)/(TP+TN+FP+FN)</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Precision is defined as : TP/(TP+FP)</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Recall is defined as: TP/(TP+FN)</a:t>
            </a:r>
          </a:p>
          <a:p>
            <a:pPr marL="257178" indent="-257178"/>
            <a:r>
              <a:rPr lang="en-US" sz="2000" dirty="0">
                <a:latin typeface="Calibri" panose="020F0502020204030204" pitchFamily="34" charset="0"/>
                <a:ea typeface="Arial" charset="0"/>
                <a:cs typeface="Calibri" panose="020F0502020204030204" pitchFamily="34" charset="0"/>
              </a:rPr>
              <a:t>We’ll study several classification methods including:</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Naïve Bayes</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Support Vector Machines (SVM)</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Neural networks</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38555" y="6275788"/>
            <a:ext cx="1600200" cy="273844"/>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81" y="101347"/>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62231" y="1532183"/>
            <a:ext cx="5857568" cy="3793635"/>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Suppose X= (X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 and we wish to either predict an outcome or classify a characteristic based on a collection of training data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like the data on the right. Here, we are trying to guess whether someone will evade taxes.  But this method works when Y can take on more than two values.</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We assume conditional independence: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|Y)…P(X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 this is the “naïve” part.</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P(Y|X)= P(X|Y)P(Y)/P(X) by Bayes rule.  Using conditional independence, it’s easy to see we have all the required information for the calculation of P(Y|X).</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For example, P(evade=Yes|Yes, S,125) = P(evade=</a:t>
            </a:r>
            <a:r>
              <a:rPr lang="en-US" sz="1800" dirty="0" err="1">
                <a:latin typeface="Calibri" panose="020F0502020204030204" pitchFamily="34" charset="0"/>
                <a:ea typeface="Arial" charset="0"/>
                <a:cs typeface="Calibri" panose="020F0502020204030204" pitchFamily="34" charset="0"/>
              </a:rPr>
              <a:t>yes|refund</a:t>
            </a:r>
            <a:r>
              <a:rPr lang="en-US" sz="1800" dirty="0">
                <a:latin typeface="Calibri" panose="020F0502020204030204" pitchFamily="34" charset="0"/>
                <a:ea typeface="Arial" charset="0"/>
                <a:cs typeface="Calibri" panose="020F0502020204030204" pitchFamily="34" charset="0"/>
              </a:rPr>
              <a:t>=yes)P(</a:t>
            </a:r>
            <a:r>
              <a:rPr lang="en-US" sz="1800" dirty="0" err="1">
                <a:latin typeface="Calibri" panose="020F0502020204030204" pitchFamily="34" charset="0"/>
                <a:ea typeface="Arial" charset="0"/>
                <a:cs typeface="Calibri" panose="020F0502020204030204" pitchFamily="34" charset="0"/>
              </a:rPr>
              <a:t>yes|S</a:t>
            </a:r>
            <a:r>
              <a:rPr lang="en-US" sz="1800" dirty="0">
                <a:latin typeface="Calibri" panose="020F0502020204030204" pitchFamily="34" charset="0"/>
                <a:ea typeface="Arial" charset="0"/>
                <a:cs typeface="Calibri" panose="020F0502020204030204" pitchFamily="34" charset="0"/>
              </a:rPr>
              <a:t>)P(Yes|125)/P(yes,S,125).</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This example uses very little training data and one of the features (income) is continuous.  We can put continuous feature values into buckets to carry out the analysis or, model them as normal distributions with parameters.</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2960581907"/>
              </p:ext>
            </p:extLst>
          </p:nvPr>
        </p:nvGraphicFramePr>
        <p:xfrm>
          <a:off x="6023923" y="1640118"/>
          <a:ext cx="3066990" cy="3436642"/>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6">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312422">
                <a:tc>
                  <a:txBody>
                    <a:bodyPr/>
                    <a:lstStyle/>
                    <a:p>
                      <a:r>
                        <a:rPr lang="en-US" sz="1600" b="1" dirty="0">
                          <a:solidFill>
                            <a:schemeClr val="tx2"/>
                          </a:solidFill>
                        </a:rPr>
                        <a:t>Refund</a:t>
                      </a:r>
                    </a:p>
                  </a:txBody>
                  <a:tcPr marL="68580" marR="68580" marT="34291" marB="34291">
                    <a:solidFill>
                      <a:schemeClr val="bg1"/>
                    </a:solidFill>
                  </a:tcPr>
                </a:tc>
                <a:tc>
                  <a:txBody>
                    <a:bodyPr/>
                    <a:lstStyle/>
                    <a:p>
                      <a:r>
                        <a:rPr lang="en-US" sz="1600" b="1" dirty="0">
                          <a:solidFill>
                            <a:schemeClr val="tx2"/>
                          </a:solidFill>
                        </a:rPr>
                        <a:t>Status</a:t>
                      </a:r>
                    </a:p>
                  </a:txBody>
                  <a:tcPr marL="68580" marR="68580" marT="34291" marB="34291">
                    <a:solidFill>
                      <a:schemeClr val="bg1"/>
                    </a:solidFill>
                  </a:tcPr>
                </a:tc>
                <a:tc>
                  <a:txBody>
                    <a:bodyPr/>
                    <a:lstStyle/>
                    <a:p>
                      <a:r>
                        <a:rPr lang="en-US" sz="1600" b="1" dirty="0">
                          <a:ln>
                            <a:noFill/>
                          </a:ln>
                          <a:solidFill>
                            <a:schemeClr val="tx2"/>
                          </a:solidFill>
                        </a:rPr>
                        <a:t>Income</a:t>
                      </a:r>
                    </a:p>
                  </a:txBody>
                  <a:tcPr marL="68580" marR="68580" marT="34291" marB="34291">
                    <a:solidFill>
                      <a:schemeClr val="bg1"/>
                    </a:solidFill>
                  </a:tcPr>
                </a:tc>
                <a:tc>
                  <a:txBody>
                    <a:bodyPr/>
                    <a:lstStyle/>
                    <a:p>
                      <a:r>
                        <a:rPr lang="en-US" sz="1600" b="1" dirty="0">
                          <a:solidFill>
                            <a:schemeClr val="tx2"/>
                          </a:solidFill>
                        </a:rPr>
                        <a:t>Evade</a:t>
                      </a:r>
                    </a:p>
                  </a:txBody>
                  <a:tcPr marL="68580" marR="68580" marT="34291" marB="34291">
                    <a:solidFill>
                      <a:schemeClr val="bg1"/>
                    </a:solidFill>
                  </a:tcPr>
                </a:tc>
                <a:extLst>
                  <a:ext uri="{0D108BD9-81ED-4DB2-BD59-A6C34878D82A}">
                    <a16:rowId xmlns:a16="http://schemas.microsoft.com/office/drawing/2014/main" val="590677084"/>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125</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4266388672"/>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100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3059572073"/>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70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1798581706"/>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120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670076681"/>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D</a:t>
                      </a:r>
                    </a:p>
                  </a:txBody>
                  <a:tcPr marL="68580" marR="68580" marT="34291" marB="34291">
                    <a:solidFill>
                      <a:schemeClr val="bg1"/>
                    </a:solidFill>
                  </a:tcPr>
                </a:tc>
                <a:tc>
                  <a:txBody>
                    <a:bodyPr/>
                    <a:lstStyle/>
                    <a:p>
                      <a:r>
                        <a:rPr lang="en-US" sz="1600" b="0" dirty="0">
                          <a:ln>
                            <a:noFill/>
                          </a:ln>
                          <a:solidFill>
                            <a:schemeClr val="tx1"/>
                          </a:solidFill>
                        </a:rPr>
                        <a:t>95</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2677911537"/>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60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3607185"/>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D</a:t>
                      </a:r>
                    </a:p>
                  </a:txBody>
                  <a:tcPr marL="68580" marR="68580" marT="34291" marB="34291">
                    <a:solidFill>
                      <a:schemeClr val="bg1"/>
                    </a:solidFill>
                  </a:tcPr>
                </a:tc>
                <a:tc>
                  <a:txBody>
                    <a:bodyPr/>
                    <a:lstStyle/>
                    <a:p>
                      <a:r>
                        <a:rPr lang="en-US" sz="1600" b="0" dirty="0">
                          <a:ln>
                            <a:noFill/>
                          </a:ln>
                          <a:solidFill>
                            <a:schemeClr val="tx1"/>
                          </a:solidFill>
                        </a:rPr>
                        <a:t>220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009522552"/>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85</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1829760917"/>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75</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1909826"/>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90</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8" y="5279416"/>
            <a:ext cx="1999330" cy="300210"/>
          </a:xfrm>
          <a:prstGeom prst="rect">
            <a:avLst/>
          </a:prstGeom>
          <a:noFill/>
        </p:spPr>
        <p:txBody>
          <a:bodyPr wrap="none" rtlCol="0">
            <a:spAutoFit/>
          </a:bodyPr>
          <a:lstStyle/>
          <a:p>
            <a:r>
              <a:rPr lang="en-US" sz="1351"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62" y="217938"/>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2626" y="1360937"/>
                <a:ext cx="8299298" cy="4808753"/>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We can apply maximum likelihood information estimation to a binary classification problem with two classes, 0 and 1.  Again,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(k),y(k)), k= 1, 2,…, m, where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has dimension r.</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Assume conditional independence: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|Y)…P(X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Let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be the hypothesis (predictor of classifier) where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For binary classification, P(y=1|X, 𝚹) =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and P(y=0|X, 𝚹) = 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We can write this as P(y|X, 𝚹)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1-y</a:t>
                </a:r>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The likelihood can be calculated as L(𝚹)= P(y|X; 𝚹)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𝑘</m:t>
                            </m:r>
                          </m:e>
                        </m:d>
                        <m:r>
                          <a:rPr lang="en-US" sz="2000" i="1">
                            <a:latin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𝓁(𝚹) = ln(L(𝚹)).</a:t>
                </a: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We can use gradient ascent to determine the parameters (𝚹). The maximization step is 𝚹 := 𝚹 + 𝛼∇𝓁(𝚹).  Here is that calculation:</a:t>
                </a:r>
              </a:p>
              <a:p>
                <a:pPr marL="257178" indent="-257178">
                  <a:spcBef>
                    <a:spcPts val="300"/>
                  </a:spcBef>
                  <a:buFont typeface="Arial"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r>
                  <a:rPr lang="en-US" sz="2000" dirty="0">
                    <a:latin typeface="Calibri" panose="020F0502020204030204" pitchFamily="34" charset="0"/>
                    <a:ea typeface="Arial" charset="0"/>
                    <a:cs typeface="Calibri" panose="020F0502020204030204" pitchFamily="34" charset="0"/>
                  </a:rPr>
                  <a:t> =  [y(k) 1/g(𝚹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 (1-y(k)) 1/(1- 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baseline="30000">
                            <a:latin typeface="Cambria Math" panose="02040503050406030204" pitchFamily="18" charset="0"/>
                            <a:ea typeface="Cambria Math" panose="02040503050406030204" pitchFamily="18" charset="0"/>
                            <a:cs typeface="Arial" charset="0"/>
                          </a:rPr>
                          <m:t>𝑇</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This reduces as in the least squares case to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𝛼(y(k)-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a:t>
                </a:r>
                <a:r>
                  <a:rPr lang="en-US" sz="2000" baseline="-25000" dirty="0">
                    <a:latin typeface="Calibri" panose="020F0502020204030204" pitchFamily="34" charset="0"/>
                    <a:ea typeface="Arial" charset="0"/>
                    <a:cs typeface="Calibri" panose="020F0502020204030204" pitchFamily="34" charset="0"/>
                  </a:rPr>
                  <a:t>j </a:t>
                </a:r>
                <a:r>
                  <a:rPr lang="en-US" sz="2000" dirty="0">
                    <a:latin typeface="Calibri" panose="020F0502020204030204" pitchFamily="34" charset="0"/>
                    <a:ea typeface="Arial" charset="0"/>
                    <a:cs typeface="Calibri" panose="020F0502020204030204" pitchFamily="34" charset="0"/>
                  </a:rPr>
                  <a:t>so the same algorithm works.</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2626" y="1360937"/>
                <a:ext cx="8299298" cy="4808753"/>
              </a:xfrm>
              <a:blipFill>
                <a:blip r:embed="rId3"/>
                <a:stretch>
                  <a:fillRect l="-612" t="-1583" r="-16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32300" y="6275788"/>
            <a:ext cx="1600200" cy="273844"/>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42" y="189111"/>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2035" y="1842644"/>
                <a:ext cx="5294704" cy="434714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One problem illustrated by the data on the right is P(yes|no,S,125) is 0 but likely we just don’t have enough data to see a non-zero value.</a:t>
                </a:r>
              </a:p>
              <a:p>
                <a:pPr marL="257178" indent="-257178"/>
                <a:r>
                  <a:rPr lang="en-US" sz="2000" dirty="0">
                    <a:latin typeface="Calibri" panose="020F0502020204030204" pitchFamily="34" charset="0"/>
                    <a:ea typeface="Arial" charset="0"/>
                    <a:cs typeface="Calibri" panose="020F0502020204030204" pitchFamily="34" charset="0"/>
                  </a:rPr>
                  <a:t>A larger source of data and reasonable “discretization” of income would help but generally having P(Y|X)=0 is problematic.</a:t>
                </a:r>
              </a:p>
              <a:p>
                <a:pPr marL="257178" indent="-257178"/>
                <a:r>
                  <a:rPr lang="en-US" sz="2000" dirty="0">
                    <a:latin typeface="Calibri" panose="020F0502020204030204" pitchFamily="34" charset="0"/>
                    <a:ea typeface="Arial" charset="0"/>
                    <a:cs typeface="Calibri" panose="020F0502020204030204" pitchFamily="34" charset="0"/>
                  </a:rPr>
                  <a:t>One way to fix this is Laplace smoothing where we replace P(Y=a|X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=b) =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𝑏</m:t>
                            </m:r>
                          </m:sub>
                        </m:sSub>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𝑐</m:t>
                            </m:r>
                          </m:sub>
                        </m:sSub>
                      </m:den>
                    </m:f>
                  </m:oMath>
                </a14:m>
                <a:r>
                  <a:rPr lang="en-US" sz="2000" dirty="0">
                    <a:latin typeface="Calibri" panose="020F0502020204030204" pitchFamily="34" charset="0"/>
                    <a:ea typeface="Arial" charset="0"/>
                    <a:cs typeface="Calibri" panose="020F0502020204030204" pitchFamily="34" charset="0"/>
                  </a:rPr>
                  <a:t> where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is the number of classes for Y (for binary classification,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2035" y="1842644"/>
                <a:ext cx="5294704" cy="4347141"/>
              </a:xfrm>
              <a:blipFill>
                <a:blip r:embed="rId3"/>
                <a:stretch>
                  <a:fillRect l="-957" t="-1453" r="-16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550414499"/>
              </p:ext>
            </p:extLst>
          </p:nvPr>
        </p:nvGraphicFramePr>
        <p:xfrm>
          <a:off x="5945793" y="2197385"/>
          <a:ext cx="3066990" cy="3269002"/>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6">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97182">
                <a:tc>
                  <a:txBody>
                    <a:bodyPr/>
                    <a:lstStyle/>
                    <a:p>
                      <a:r>
                        <a:rPr lang="en-US" sz="1500" b="1" dirty="0">
                          <a:solidFill>
                            <a:schemeClr val="tx2"/>
                          </a:solidFill>
                        </a:rPr>
                        <a:t>Refund</a:t>
                      </a:r>
                    </a:p>
                  </a:txBody>
                  <a:tcPr marL="68580" marR="68580" marT="34291" marB="34291">
                    <a:solidFill>
                      <a:schemeClr val="bg1"/>
                    </a:solidFill>
                  </a:tcPr>
                </a:tc>
                <a:tc>
                  <a:txBody>
                    <a:bodyPr/>
                    <a:lstStyle/>
                    <a:p>
                      <a:r>
                        <a:rPr lang="en-US" sz="1500" b="1" dirty="0">
                          <a:solidFill>
                            <a:schemeClr val="tx2"/>
                          </a:solidFill>
                        </a:rPr>
                        <a:t>Status</a:t>
                      </a:r>
                    </a:p>
                  </a:txBody>
                  <a:tcPr marL="68580" marR="68580" marT="34291" marB="34291">
                    <a:solidFill>
                      <a:schemeClr val="bg1"/>
                    </a:solidFill>
                  </a:tcPr>
                </a:tc>
                <a:tc>
                  <a:txBody>
                    <a:bodyPr/>
                    <a:lstStyle/>
                    <a:p>
                      <a:r>
                        <a:rPr lang="en-US" sz="1500" b="1" dirty="0">
                          <a:ln>
                            <a:noFill/>
                          </a:ln>
                          <a:solidFill>
                            <a:schemeClr val="tx2"/>
                          </a:solidFill>
                        </a:rPr>
                        <a:t>Income</a:t>
                      </a:r>
                    </a:p>
                  </a:txBody>
                  <a:tcPr marL="68580" marR="68580" marT="34291" marB="34291">
                    <a:solidFill>
                      <a:schemeClr val="bg1"/>
                    </a:solidFill>
                  </a:tcPr>
                </a:tc>
                <a:tc>
                  <a:txBody>
                    <a:bodyPr/>
                    <a:lstStyle/>
                    <a:p>
                      <a:r>
                        <a:rPr lang="en-US" sz="1500" b="1" dirty="0">
                          <a:solidFill>
                            <a:schemeClr val="tx2"/>
                          </a:solidFill>
                        </a:rPr>
                        <a:t>Evade</a:t>
                      </a:r>
                    </a:p>
                  </a:txBody>
                  <a:tcPr marL="68580" marR="68580" marT="34291" marB="34291">
                    <a:solidFill>
                      <a:schemeClr val="bg1"/>
                    </a:solidFill>
                  </a:tcPr>
                </a:tc>
                <a:extLst>
                  <a:ext uri="{0D108BD9-81ED-4DB2-BD59-A6C34878D82A}">
                    <a16:rowId xmlns:a16="http://schemas.microsoft.com/office/drawing/2014/main" val="590677084"/>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125</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4266388672"/>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100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3059572073"/>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70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1798581706"/>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120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670076681"/>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D</a:t>
                      </a:r>
                    </a:p>
                  </a:txBody>
                  <a:tcPr marL="68580" marR="68580" marT="34291" marB="34291">
                    <a:solidFill>
                      <a:schemeClr val="bg1"/>
                    </a:solidFill>
                  </a:tcPr>
                </a:tc>
                <a:tc>
                  <a:txBody>
                    <a:bodyPr/>
                    <a:lstStyle/>
                    <a:p>
                      <a:r>
                        <a:rPr lang="en-US" sz="1500" b="0" dirty="0">
                          <a:ln>
                            <a:noFill/>
                          </a:ln>
                          <a:solidFill>
                            <a:schemeClr val="tx1"/>
                          </a:solidFill>
                        </a:rPr>
                        <a:t>95</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2677911537"/>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60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3607185"/>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D</a:t>
                      </a:r>
                    </a:p>
                  </a:txBody>
                  <a:tcPr marL="68580" marR="68580" marT="34291" marB="34291">
                    <a:solidFill>
                      <a:schemeClr val="bg1"/>
                    </a:solidFill>
                  </a:tcPr>
                </a:tc>
                <a:tc>
                  <a:txBody>
                    <a:bodyPr/>
                    <a:lstStyle/>
                    <a:p>
                      <a:r>
                        <a:rPr lang="en-US" sz="1500" b="0" dirty="0">
                          <a:ln>
                            <a:noFill/>
                          </a:ln>
                          <a:solidFill>
                            <a:schemeClr val="tx1"/>
                          </a:solidFill>
                        </a:rPr>
                        <a:t>220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009522552"/>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85</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1829760917"/>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75</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1909826"/>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90</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8" y="5314168"/>
            <a:ext cx="2337050" cy="300210"/>
          </a:xfrm>
          <a:prstGeom prst="rect">
            <a:avLst/>
          </a:prstGeom>
          <a:noFill/>
        </p:spPr>
        <p:txBody>
          <a:bodyPr wrap="none" rtlCol="0">
            <a:spAutoFit/>
          </a:bodyPr>
          <a:lstStyle/>
          <a:p>
            <a:r>
              <a:rPr lang="en-US" sz="1351"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8" y="428627"/>
            <a:ext cx="8396258" cy="651272"/>
          </a:xfrm>
        </p:spPr>
        <p:txBody>
          <a:bodyPr anchor="ctr">
            <a:noAutofit/>
          </a:bodyPr>
          <a:lstStyle/>
          <a:p>
            <a:pPr algn="ctr"/>
            <a:r>
              <a:rPr lang="en-US" sz="40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847" y="1923638"/>
                <a:ext cx="8396258" cy="3589768"/>
              </a:xfrm>
            </p:spPr>
            <p:txBody>
              <a:bodyPr>
                <a:noAutofit/>
              </a:bodyPr>
              <a:lstStyle/>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Given a set of labeled data consisting of documents (</a:t>
                </a:r>
                <a:r>
                  <a:rPr lang="en-US" sz="1800" b="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(k), y(k)), determine what class a new document, d, belongs to.  Represent the documents as vector of words: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𝒙</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=1</m:t>
                    </m:r>
                  </m:oMath>
                </a14:m>
                <a:r>
                  <a:rPr lang="en-US" sz="1800" dirty="0">
                    <a:latin typeface="Calibri" panose="020F0502020204030204" pitchFamily="34" charset="0"/>
                    <a:cs typeface="Calibri" panose="020F0502020204030204" pitchFamily="34" charset="0"/>
                  </a:rPr>
                  <a:t> if word j is in document, d.</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Possible classifications: spam, source of news story, research paper, fake news.</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Models: </a:t>
                </a:r>
              </a:p>
              <a:p>
                <a:pPr marL="600083" lvl="1" indent="-257178">
                  <a:lnSpc>
                    <a:spcPct val="100000"/>
                  </a:lnSpc>
                  <a:spcBef>
                    <a:spcPts val="0"/>
                  </a:spcBef>
                </a:pPr>
                <a:r>
                  <a:rPr lang="en-US" sz="1800" dirty="0">
                    <a:latin typeface="Calibri" panose="020F0502020204030204" pitchFamily="34" charset="0"/>
                    <a:cs typeface="Calibri" panose="020F0502020204030204" pitchFamily="34" charset="0"/>
                  </a:rPr>
                  <a:t>c classes.  𝜃</a:t>
                </a:r>
                <a:r>
                  <a:rPr lang="en-US" sz="1800" baseline="-25000"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c1</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c2</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c|D|</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cj </a:t>
                </a:r>
                <a:r>
                  <a:rPr lang="en-US" sz="1800" dirty="0">
                    <a:latin typeface="Calibri" panose="020F0502020204030204" pitchFamily="34" charset="0"/>
                    <a:cs typeface="Calibri" panose="020F0502020204030204" pitchFamily="34" charset="0"/>
                  </a:rPr>
                  <a:t>= P(word j occurs in document from class c).</a:t>
                </a:r>
              </a:p>
              <a:p>
                <a:pPr marL="600083" lvl="1" indent="-257178">
                  <a:lnSpc>
                    <a:spcPct val="100000"/>
                  </a:lnSpc>
                  <a:spcBef>
                    <a:spcPts val="0"/>
                  </a:spcBef>
                </a:pP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e>
                    </m:nary>
                  </m:oMath>
                </a14:m>
                <a:r>
                  <a:rPr lang="en-US" sz="1800" dirty="0">
                    <a:latin typeface="Calibri" panose="020F0502020204030204" pitchFamily="34" charset="0"/>
                    <a:cs typeface="Calibri" panose="020F0502020204030204" pitchFamily="34" charset="0"/>
                  </a:rPr>
                  <a:t> = 1, </a:t>
                </a:r>
                <a14:m>
                  <m:oMath xmlns:m="http://schemas.openxmlformats.org/officeDocument/2006/math">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Compute dictionary D over training set.</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Estimate class priors by counting: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den>
                    </m:f>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14:m>
                  <m:oMath xmlns:m="http://schemas.openxmlformats.org/officeDocument/2006/math">
                    <m:r>
                      <a:rPr lang="en-US" sz="1800" i="1">
                        <a:latin typeface="Cambria Math" panose="02040503050406030204" pitchFamily="18" charset="0"/>
                        <a:cs typeface="Arial" charset="0"/>
                      </a:rPr>
                      <m:t>h</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arg</m:t>
                        </m:r>
                      </m:fNa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𝑚𝑎𝑥</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𝑐</m:t>
                            </m:r>
                          </m:e>
                        </m:d>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e>
                    </m:func>
                  </m:oMath>
                </a14:m>
                <a:r>
                  <a:rPr lang="en-US" sz="1800" dirty="0">
                    <a:latin typeface="Calibri" panose="020F0502020204030204" pitchFamily="34" charset="0"/>
                    <a:cs typeface="Calibri" panose="020F0502020204030204" pitchFamily="34" charset="0"/>
                  </a:rPr>
                  <a:t>) , where </a:t>
                </a:r>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Likelihood: </a:t>
                </a:r>
                <a14:m>
                  <m:oMath xmlns:m="http://schemas.openxmlformats.org/officeDocument/2006/math">
                    <m:r>
                      <a:rPr lang="en-US" sz="1800" i="1">
                        <a:latin typeface="Cambria Math" panose="02040503050406030204" pitchFamily="18" charset="0"/>
                        <a:cs typeface="Arial" charset="0"/>
                      </a:rPr>
                      <m:t>𝑃</m:t>
                    </m:r>
                    <m:d>
                      <m:dPr>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r>
                  <a:rPr lang="en-US" sz="1800" dirty="0">
                    <a:latin typeface="Calibri" panose="020F0502020204030204" pitchFamily="34" charset="0"/>
                    <a:cs typeface="Calibri" panose="020F0502020204030204" pitchFamily="34" charset="0"/>
                  </a:rPr>
                  <a:t>, </a:t>
                </a:r>
                <a14:m>
                  <m:oMath xmlns:m="http://schemas.openxmlformats.org/officeDocument/2006/math">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e>
                            <m:r>
                              <a:rPr lang="en-US" sz="1800" i="1">
                                <a:latin typeface="Cambria Math" panose="02040503050406030204" pitchFamily="18" charset="0"/>
                                <a:cs typeface="Arial" charset="0"/>
                              </a:rPr>
                              <m:t>𝑑</m:t>
                            </m:r>
                          </m:e>
                        </m:d>
                      </m:e>
                    </m:func>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𝑃</m:t>
                                </m:r>
                              </m:e>
                              <m:sub>
                                <m:r>
                                  <a:rPr lang="en-US" sz="1800" i="1">
                                    <a:latin typeface="Cambria Math" panose="02040503050406030204" pitchFamily="18" charset="0"/>
                                    <a:cs typeface="Arial" charset="0"/>
                                  </a:rPr>
                                  <m:t>𝑐</m:t>
                                </m:r>
                              </m:sub>
                            </m:sSub>
                          </m:e>
                        </m:d>
                      </m:e>
                    </m:func>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oMath>
                </a14:m>
                <a:r>
                  <a:rPr lang="en-US" sz="1800" dirty="0">
                    <a:latin typeface="Calibri" panose="020F0502020204030204" pitchFamily="34" charset="0"/>
                    <a:cs typeface="Calibri" panose="020F0502020204030204" pitchFamily="34" charset="0"/>
                  </a:rPr>
                  <a:t>.</a:t>
                </a:r>
              </a:p>
              <a:p>
                <a:pPr marL="257178" indent="-257178"/>
                <a:endParaRPr lang="en-US" sz="1500" dirty="0">
                  <a:latin typeface="Arial" charset="0"/>
                  <a:cs typeface="Arial" charset="0"/>
                </a:endParaRPr>
              </a:p>
              <a:p>
                <a:pPr marL="257178" indent="-257178"/>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847" y="1923638"/>
                <a:ext cx="8396258" cy="3589768"/>
              </a:xfrm>
              <a:blipFill>
                <a:blip r:embed="rId3"/>
                <a:stretch>
                  <a:fillRect l="-453" t="-707" b="-24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94331" y="6292453"/>
            <a:ext cx="1600200" cy="273844"/>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149470" y="6292453"/>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5"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320043" y="2352675"/>
            <a:ext cx="8576311" cy="189840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Find k nearest points to x in training set.</a:t>
            </a:r>
          </a:p>
          <a:p>
            <a:pPr marL="257178" indent="-257178"/>
            <a:r>
              <a:rPr lang="en-US" sz="2000" dirty="0">
                <a:latin typeface="Calibri" panose="020F0502020204030204" pitchFamily="34" charset="0"/>
                <a:cs typeface="Calibri" panose="020F0502020204030204" pitchFamily="34" charset="0"/>
              </a:rPr>
              <a:t>Use majority vote.</a:t>
            </a:r>
          </a:p>
          <a:p>
            <a:pPr marL="257178" indent="-257178"/>
            <a:r>
              <a:rPr lang="en-US" sz="2000" dirty="0">
                <a:latin typeface="Calibri" panose="020F0502020204030204" pitchFamily="34" charset="0"/>
                <a:cs typeface="Calibri" panose="020F0502020204030204" pitchFamily="34" charset="0"/>
              </a:rPr>
              <a:t>Somewhat computationally expensive during operational phase.</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5" y="264691"/>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194617" y="1578644"/>
            <a:ext cx="6648151" cy="4802060"/>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Imagine we have two classes we wish to predict from data.  </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Some background: A hyperspace in R</a:t>
            </a:r>
            <a:r>
              <a:rPr lang="en-US" sz="1800" baseline="30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is the set of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satisfying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 0.  One side of the hyperplane consists of the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&gt; 0 and the other side consists of the points,</a:t>
            </a:r>
            <a:r>
              <a:rPr lang="en-US" sz="1800" b="1" dirty="0">
                <a:latin typeface="Calibri" panose="020F0502020204030204" pitchFamily="34" charset="0"/>
                <a:ea typeface="Arial" charset="0"/>
                <a:cs typeface="Calibri" panose="020F0502020204030204" pitchFamily="34" charset="0"/>
              </a:rPr>
              <a:t> 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&lt; 0.</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836719" y="6196908"/>
            <a:ext cx="1600200" cy="273844"/>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7047004" y="2791986"/>
            <a:ext cx="0" cy="1607923"/>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7047005" y="4399907"/>
            <a:ext cx="190897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7268434" y="2564918"/>
            <a:ext cx="1415402" cy="1607923"/>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7346376" y="293986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3" name="Oval 12">
            <a:extLst>
              <a:ext uri="{FF2B5EF4-FFF2-40B4-BE49-F238E27FC236}">
                <a16:creationId xmlns:a16="http://schemas.microsoft.com/office/drawing/2014/main" id="{1B6D6FFC-BA13-F543-9868-18FF42B5EEEA}"/>
              </a:ext>
            </a:extLst>
          </p:cNvPr>
          <p:cNvSpPr/>
          <p:nvPr/>
        </p:nvSpPr>
        <p:spPr>
          <a:xfrm>
            <a:off x="7731336" y="2683214"/>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Oval 15">
            <a:extLst>
              <a:ext uri="{FF2B5EF4-FFF2-40B4-BE49-F238E27FC236}">
                <a16:creationId xmlns:a16="http://schemas.microsoft.com/office/drawing/2014/main" id="{58624A30-514B-9847-BD71-9A5B076FB7B7}"/>
              </a:ext>
            </a:extLst>
          </p:cNvPr>
          <p:cNvSpPr/>
          <p:nvPr/>
        </p:nvSpPr>
        <p:spPr>
          <a:xfrm>
            <a:off x="7363813" y="355917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7" name="Oval 16">
            <a:extLst>
              <a:ext uri="{FF2B5EF4-FFF2-40B4-BE49-F238E27FC236}">
                <a16:creationId xmlns:a16="http://schemas.microsoft.com/office/drawing/2014/main" id="{9E0A200C-A876-784E-86F6-63ABD64ADEDB}"/>
              </a:ext>
            </a:extLst>
          </p:cNvPr>
          <p:cNvSpPr/>
          <p:nvPr/>
        </p:nvSpPr>
        <p:spPr>
          <a:xfrm>
            <a:off x="7676907" y="360253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Oval 17">
            <a:extLst>
              <a:ext uri="{FF2B5EF4-FFF2-40B4-BE49-F238E27FC236}">
                <a16:creationId xmlns:a16="http://schemas.microsoft.com/office/drawing/2014/main" id="{0E0950E1-EB87-7443-A1F7-AD02780111E2}"/>
              </a:ext>
            </a:extLst>
          </p:cNvPr>
          <p:cNvSpPr/>
          <p:nvPr/>
        </p:nvSpPr>
        <p:spPr>
          <a:xfrm>
            <a:off x="7159577" y="3333439"/>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9" name="Oval 18">
            <a:extLst>
              <a:ext uri="{FF2B5EF4-FFF2-40B4-BE49-F238E27FC236}">
                <a16:creationId xmlns:a16="http://schemas.microsoft.com/office/drawing/2014/main" id="{41F7119D-7A14-024F-8A32-7D14744AB1DA}"/>
              </a:ext>
            </a:extLst>
          </p:cNvPr>
          <p:cNvSpPr/>
          <p:nvPr/>
        </p:nvSpPr>
        <p:spPr>
          <a:xfrm>
            <a:off x="7470685" y="3934355"/>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Oval 19">
            <a:extLst>
              <a:ext uri="{FF2B5EF4-FFF2-40B4-BE49-F238E27FC236}">
                <a16:creationId xmlns:a16="http://schemas.microsoft.com/office/drawing/2014/main" id="{8F01AA76-4493-7A41-9A47-C1C7E54558CA}"/>
              </a:ext>
            </a:extLst>
          </p:cNvPr>
          <p:cNvSpPr/>
          <p:nvPr/>
        </p:nvSpPr>
        <p:spPr>
          <a:xfrm>
            <a:off x="8022831" y="383266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1" name="Oval 20">
            <a:extLst>
              <a:ext uri="{FF2B5EF4-FFF2-40B4-BE49-F238E27FC236}">
                <a16:creationId xmlns:a16="http://schemas.microsoft.com/office/drawing/2014/main" id="{5BD39D9B-4B3B-DF40-9D67-830252212A30}"/>
              </a:ext>
            </a:extLst>
          </p:cNvPr>
          <p:cNvSpPr/>
          <p:nvPr/>
        </p:nvSpPr>
        <p:spPr>
          <a:xfrm>
            <a:off x="7846618" y="4088255"/>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Oval 21">
            <a:extLst>
              <a:ext uri="{FF2B5EF4-FFF2-40B4-BE49-F238E27FC236}">
                <a16:creationId xmlns:a16="http://schemas.microsoft.com/office/drawing/2014/main" id="{415E8DCB-9755-AC46-AC19-7D8C928FE2E5}"/>
              </a:ext>
            </a:extLst>
          </p:cNvPr>
          <p:cNvSpPr/>
          <p:nvPr/>
        </p:nvSpPr>
        <p:spPr>
          <a:xfrm>
            <a:off x="7180855" y="382331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3" name="Oval 22">
            <a:extLst>
              <a:ext uri="{FF2B5EF4-FFF2-40B4-BE49-F238E27FC236}">
                <a16:creationId xmlns:a16="http://schemas.microsoft.com/office/drawing/2014/main" id="{5450DBAF-8A98-2048-A4D4-022A9C96F29E}"/>
              </a:ext>
            </a:extLst>
          </p:cNvPr>
          <p:cNvSpPr/>
          <p:nvPr/>
        </p:nvSpPr>
        <p:spPr>
          <a:xfrm>
            <a:off x="7437533" y="3290083"/>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4" name="Oval 23">
            <a:extLst>
              <a:ext uri="{FF2B5EF4-FFF2-40B4-BE49-F238E27FC236}">
                <a16:creationId xmlns:a16="http://schemas.microsoft.com/office/drawing/2014/main" id="{C6CEDD7E-B49D-9A4E-BD6B-38890348A1FA}"/>
              </a:ext>
            </a:extLst>
          </p:cNvPr>
          <p:cNvSpPr/>
          <p:nvPr/>
        </p:nvSpPr>
        <p:spPr>
          <a:xfrm>
            <a:off x="8574977" y="250104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5" name="Oval 24">
            <a:extLst>
              <a:ext uri="{FF2B5EF4-FFF2-40B4-BE49-F238E27FC236}">
                <a16:creationId xmlns:a16="http://schemas.microsoft.com/office/drawing/2014/main" id="{D10734BD-FC84-D148-8E08-3332FEF85027}"/>
              </a:ext>
            </a:extLst>
          </p:cNvPr>
          <p:cNvSpPr/>
          <p:nvPr/>
        </p:nvSpPr>
        <p:spPr>
          <a:xfrm>
            <a:off x="8222131" y="286246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6" name="Oval 25">
            <a:extLst>
              <a:ext uri="{FF2B5EF4-FFF2-40B4-BE49-F238E27FC236}">
                <a16:creationId xmlns:a16="http://schemas.microsoft.com/office/drawing/2014/main" id="{BB23346E-6D36-E246-A4CF-C9503C9C949E}"/>
              </a:ext>
            </a:extLst>
          </p:cNvPr>
          <p:cNvSpPr/>
          <p:nvPr/>
        </p:nvSpPr>
        <p:spPr>
          <a:xfrm>
            <a:off x="8076269" y="317208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7" name="Oval 26">
            <a:extLst>
              <a:ext uri="{FF2B5EF4-FFF2-40B4-BE49-F238E27FC236}">
                <a16:creationId xmlns:a16="http://schemas.microsoft.com/office/drawing/2014/main" id="{B1A26B6B-6925-4D47-99E9-A75AB0DC7887}"/>
              </a:ext>
            </a:extLst>
          </p:cNvPr>
          <p:cNvSpPr/>
          <p:nvPr/>
        </p:nvSpPr>
        <p:spPr>
          <a:xfrm>
            <a:off x="8603182" y="2853150"/>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8" name="Oval 27">
            <a:extLst>
              <a:ext uri="{FF2B5EF4-FFF2-40B4-BE49-F238E27FC236}">
                <a16:creationId xmlns:a16="http://schemas.microsoft.com/office/drawing/2014/main" id="{BAAB31CE-601C-374D-85FD-DE0FA0382588}"/>
              </a:ext>
            </a:extLst>
          </p:cNvPr>
          <p:cNvSpPr/>
          <p:nvPr/>
        </p:nvSpPr>
        <p:spPr>
          <a:xfrm>
            <a:off x="8328064" y="3368878"/>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9" name="Oval 28">
            <a:extLst>
              <a:ext uri="{FF2B5EF4-FFF2-40B4-BE49-F238E27FC236}">
                <a16:creationId xmlns:a16="http://schemas.microsoft.com/office/drawing/2014/main" id="{D34EA52C-1670-6E45-A945-8E0F21713B29}"/>
              </a:ext>
            </a:extLst>
          </p:cNvPr>
          <p:cNvSpPr/>
          <p:nvPr/>
        </p:nvSpPr>
        <p:spPr>
          <a:xfrm>
            <a:off x="8608131" y="3141383"/>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0" name="Oval 29">
            <a:extLst>
              <a:ext uri="{FF2B5EF4-FFF2-40B4-BE49-F238E27FC236}">
                <a16:creationId xmlns:a16="http://schemas.microsoft.com/office/drawing/2014/main" id="{730DBAE0-F22B-C443-AFAE-F3E595D9350B}"/>
              </a:ext>
            </a:extLst>
          </p:cNvPr>
          <p:cNvSpPr/>
          <p:nvPr/>
        </p:nvSpPr>
        <p:spPr>
          <a:xfrm>
            <a:off x="8712039" y="3411808"/>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2" name="Oval 31">
            <a:extLst>
              <a:ext uri="{FF2B5EF4-FFF2-40B4-BE49-F238E27FC236}">
                <a16:creationId xmlns:a16="http://schemas.microsoft.com/office/drawing/2014/main" id="{07349438-8A12-F84A-B65F-1976610E51EF}"/>
              </a:ext>
            </a:extLst>
          </p:cNvPr>
          <p:cNvSpPr/>
          <p:nvPr/>
        </p:nvSpPr>
        <p:spPr>
          <a:xfrm>
            <a:off x="8608129" y="3743397"/>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47" y="221927"/>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546" y="1887433"/>
                <a:ext cx="8186747" cy="3960707"/>
              </a:xfrm>
            </p:spPr>
            <p:txBody>
              <a:bodyPr>
                <a:noAutofit/>
              </a:bodyPr>
              <a:lstStyle/>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Again, we have m training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y(k)= ±1.</a:t>
                </a:r>
              </a:p>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h</a:t>
                </a:r>
                <a:r>
                  <a:rPr lang="en-US" sz="1800" baseline="-25000" dirty="0">
                    <a:latin typeface="Calibri" panose="020F0502020204030204" pitchFamily="34" charset="0"/>
                    <a:ea typeface="Arial" charset="0"/>
                    <a:cs typeface="Calibri" panose="020F0502020204030204" pitchFamily="34" charset="0"/>
                  </a:rPr>
                  <a:t>w,b</a:t>
                </a:r>
                <a:r>
                  <a:rPr lang="en-US" sz="1800" dirty="0">
                    <a:latin typeface="Calibri" panose="020F0502020204030204" pitchFamily="34" charset="0"/>
                    <a:ea typeface="Arial" charset="0"/>
                    <a:cs typeface="Calibri" panose="020F0502020204030204" pitchFamily="34" charset="0"/>
                  </a:rPr>
                  <a: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 g(w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 is the classifier where g(z) = 1 if 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+b&gt;0 and g(z) = -1 if 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+b&lt;0 (so the “bins” are 1, -1, rather than 1, 0) </a:t>
                </a:r>
              </a:p>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Put 𝛾(k) = y(k)(w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 b) and 𝛾 = min</a:t>
                </a:r>
                <a:r>
                  <a:rPr lang="en-US" sz="1800"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 𝛾(k), k = 1,2,…,m, we want to find w to maximize 𝛾.</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1: </a:t>
                </a:r>
                <a:r>
                  <a:rPr lang="en-US" sz="1800" dirty="0">
                    <a:latin typeface="Calibri" panose="020F0502020204030204" pitchFamily="34" charset="0"/>
                    <a:ea typeface="Arial" charset="0"/>
                    <a:cs typeface="Calibri" panose="020F0502020204030204" pitchFamily="34" charset="0"/>
                  </a:rPr>
                  <a:t>Find max</a:t>
                </a:r>
                <a:r>
                  <a:rPr lang="en-US" sz="1800" baseline="-25000" dirty="0">
                    <a:latin typeface="Calibri" panose="020F0502020204030204" pitchFamily="34" charset="0"/>
                    <a:ea typeface="Arial" charset="0"/>
                    <a:cs typeface="Calibri" panose="020F0502020204030204" pitchFamily="34" charset="0"/>
                  </a:rPr>
                  <a:t>𝛾,w,b  </a:t>
                </a:r>
                <a:r>
                  <a:rPr lang="en-US" sz="1800" dirty="0">
                    <a:latin typeface="Calibri" panose="020F0502020204030204" pitchFamily="34" charset="0"/>
                    <a:ea typeface="Arial" charset="0"/>
                    <a:cs typeface="Calibri" panose="020F0502020204030204" pitchFamily="34" charset="0"/>
                  </a:rPr>
                  <a:t>𝛾 such that y(k)(w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(k)+b) ≥ 𝛾</a:t>
                </a:r>
              </a:p>
              <a:p>
                <a:pPr marL="600083" lvl="1"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This is the optimum margin classifier problem.  We could form the Lagrangian and solve this but there is an efficient convex optimization algorithm we could use with a little more work.</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2: </a:t>
                </a:r>
                <a:r>
                  <a:rPr lang="en-US" sz="1800" dirty="0">
                    <a:latin typeface="Calibri" panose="020F0502020204030204" pitchFamily="34" charset="0"/>
                    <a:ea typeface="Arial" charset="0"/>
                    <a:cs typeface="Calibri" panose="020F0502020204030204" pitchFamily="34" charset="0"/>
                  </a:rPr>
                  <a:t>Find max</a:t>
                </a:r>
                <a:r>
                  <a:rPr lang="en-US" sz="1800" baseline="-25000" dirty="0">
                    <a:latin typeface="Calibri" panose="020F0502020204030204" pitchFamily="34" charset="0"/>
                    <a:ea typeface="Arial" charset="0"/>
                    <a:cs typeface="Calibri" panose="020F0502020204030204" pitchFamily="34" charset="0"/>
                  </a:rPr>
                  <a:t>𝛾’,w,b </a:t>
                </a:r>
                <a:r>
                  <a:rPr lang="en-US" sz="1800" dirty="0">
                    <a:latin typeface="Calibri" panose="020F0502020204030204" pitchFamily="34" charset="0"/>
                    <a:ea typeface="Arial" charset="0"/>
                    <a:cs typeface="Calibri" panose="020F0502020204030204" pitchFamily="34" charset="0"/>
                  </a:rPr>
                  <a:t>𝛾’/||w||, such that y(i)(w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(i)+b) ≥ 𝛾’,  𝛾 = 𝛾’/||w||.</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3: </a:t>
                </a:r>
                <a:r>
                  <a:rPr lang="en-US" sz="1800" dirty="0">
                    <a:latin typeface="Calibri" panose="020F0502020204030204" pitchFamily="34" charset="0"/>
                    <a:ea typeface="Arial" charset="0"/>
                    <a:cs typeface="Calibri" panose="020F0502020204030204" pitchFamily="34" charset="0"/>
                  </a:rPr>
                  <a:t>Put 𝛾 =1 find min</a:t>
                </a:r>
                <a:r>
                  <a:rPr lang="en-US" sz="1800" baseline="-25000" dirty="0">
                    <a:latin typeface="Calibri" panose="020F0502020204030204" pitchFamily="34" charset="0"/>
                    <a:ea typeface="Arial" charset="0"/>
                    <a:cs typeface="Calibri" panose="020F0502020204030204" pitchFamily="34" charset="0"/>
                  </a:rPr>
                  <a:t>w,b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Calibri" panose="020F0502020204030204" pitchFamily="34" charset="0"/>
                    <a:ea typeface="Arial" charset="0"/>
                    <a:cs typeface="Calibri" panose="020F0502020204030204" pitchFamily="34" charset="0"/>
                  </a:rPr>
                  <a:t> ||w||</a:t>
                </a:r>
                <a:r>
                  <a:rPr lang="en-US" sz="1800" baseline="30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a:t>
                </a:r>
                <a:r>
                  <a:rPr lang="en-US" sz="1800" baseline="30000"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such that y(i)(w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(i)+b) ≥ 1.</a:t>
                </a:r>
              </a:p>
              <a:p>
                <a:pPr marL="257178" indent="-257178"/>
                <a:endParaRPr lang="en-US" sz="1500" dirty="0">
                  <a:latin typeface="Calibri" panose="020F0502020204030204" pitchFamily="34" charset="0"/>
                  <a:ea typeface="Arial" charset="0"/>
                  <a:cs typeface="Calibri" panose="020F0502020204030204" pitchFamily="34" charset="0"/>
                </a:endParaRPr>
              </a:p>
              <a:p>
                <a:pPr marL="0" indent="0">
                  <a:buNone/>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546" y="1887433"/>
                <a:ext cx="8186747" cy="3960707"/>
              </a:xfrm>
              <a:blipFill>
                <a:blip r:embed="rId3"/>
                <a:stretch>
                  <a:fillRect l="-620" t="-958" r="-3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3799" y="6280552"/>
            <a:ext cx="1600200" cy="273844"/>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82701"/>
            <a:ext cx="8498920" cy="651272"/>
          </a:xfrm>
        </p:spPr>
        <p:txBody>
          <a:bodyPr anchor="ctr">
            <a:noAutofit/>
          </a:bodyPr>
          <a:lstStyle/>
          <a:p>
            <a:pPr algn="ctr"/>
            <a:r>
              <a:rPr lang="en-US" sz="40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94529"/>
                <a:ext cx="8686800" cy="3268946"/>
              </a:xfrm>
            </p:spPr>
            <p:txBody>
              <a:bodyPr>
                <a:noAutofit/>
              </a:bodyPr>
              <a:lstStyle/>
              <a:p>
                <a:pPr marL="257178" indent="-257178"/>
                <a:r>
                  <a:rPr lang="en-US" sz="2000" dirty="0">
                    <a:ea typeface="Arial" charset="0"/>
                    <a:cs typeface="Arial" charset="0"/>
                  </a:rPr>
                  <a:t>Suppose P is a probability distribution over S, where each outcome is a single real number, we define the expectation, E(X) of a random variable X, representing the outcome of an experiment as </a:t>
                </a:r>
                <a14:m>
                  <m:oMath xmlns:m="http://schemas.openxmlformats.org/officeDocument/2006/math">
                    <m:r>
                      <m:rPr>
                        <m:sty m:val="p"/>
                      </m:rPr>
                      <a:rPr lang="en-US" sz="2000">
                        <a:latin typeface="Cambria Math" panose="02040503050406030204" pitchFamily="18" charset="0"/>
                        <a:cs typeface="Arial" charset="0"/>
                      </a:rPr>
                      <m:t>E</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nary>
                  </m:oMath>
                </a14:m>
                <a:r>
                  <a:rPr lang="en-US" sz="2000" dirty="0">
                    <a:ea typeface="Arial" charset="0"/>
                    <a:cs typeface="Arial" charset="0"/>
                  </a:rPr>
                  <a:t>. We use the symbol 𝜇</a:t>
                </a:r>
                <a:r>
                  <a:rPr lang="en-US" sz="2000" baseline="-25000" dirty="0">
                    <a:ea typeface="Arial" charset="0"/>
                    <a:cs typeface="Arial" charset="0"/>
                  </a:rPr>
                  <a:t>X</a:t>
                </a:r>
                <a:r>
                  <a:rPr lang="en-US" sz="2000" dirty="0">
                    <a:ea typeface="Arial" charset="0"/>
                    <a:cs typeface="Arial" charset="0"/>
                  </a:rPr>
                  <a:t> = E(X) and call this the mean of the distribution.</a:t>
                </a:r>
              </a:p>
              <a:p>
                <a:pPr marL="257178" indent="-257178"/>
                <a:r>
                  <a:rPr lang="en-US" sz="2000" dirty="0">
                    <a:ea typeface="Arial" charset="0"/>
                    <a:cs typeface="Arial" charset="0"/>
                  </a:rPr>
                  <a:t>Suppose P is a probability distribution over S, where each outcome is a single real number, we define the </a:t>
                </a:r>
                <a:r>
                  <a:rPr lang="en-US" sz="2000" i="1" dirty="0">
                    <a:ea typeface="Arial" charset="0"/>
                    <a:cs typeface="Arial" charset="0"/>
                  </a:rPr>
                  <a:t>variance</a:t>
                </a:r>
                <a:r>
                  <a:rPr lang="en-US" sz="2000" dirty="0">
                    <a:ea typeface="Arial" charset="0"/>
                    <a:cs typeface="Arial" charset="0"/>
                  </a:rPr>
                  <a:t>, Var(X), of a random variable X, representing the outcome of an experiment as </a:t>
                </a:r>
              </a:p>
              <a:p>
                <a:pPr marL="457206" lvl="1" indent="0">
                  <a:buNone/>
                </a:pPr>
                <a:r>
                  <a:rPr lang="en-US" sz="1800" dirty="0">
                    <a:ea typeface="Arial" charset="0"/>
                    <a:cs typeface="Arial" charset="0"/>
                  </a:rPr>
                  <a:t>𝜎</a:t>
                </a:r>
                <a:r>
                  <a:rPr lang="en-US" sz="1800" baseline="30000" dirty="0">
                    <a:ea typeface="Arial" charset="0"/>
                    <a:cs typeface="Arial" charset="0"/>
                  </a:rPr>
                  <a:t>2</a:t>
                </a:r>
                <a:r>
                  <a:rPr lang="en-US" sz="1800" dirty="0">
                    <a:ea typeface="Arial" charset="0"/>
                    <a:cs typeface="Arial" charset="0"/>
                  </a:rPr>
                  <a:t> = Var(X)=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𝑛</m:t>
                        </m:r>
                      </m:sup>
                      <m:e>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baseline="-25000">
                                <a:latin typeface="Cambria Math" panose="02040503050406030204" pitchFamily="18" charset="0"/>
                                <a:cs typeface="Arial" charset="0"/>
                              </a:rPr>
                              <m:t>𝑘</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𝐸</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𝑋</m:t>
                                </m:r>
                              </m:e>
                            </m:d>
                          </m:e>
                        </m:d>
                        <m:r>
                          <a:rPr lang="en-US" sz="1800" i="1" baseline="30000">
                            <a:latin typeface="Cambria Math" panose="02040503050406030204" pitchFamily="18" charset="0"/>
                            <a:cs typeface="Arial" charset="0"/>
                          </a:rPr>
                          <m:t>2</m:t>
                        </m:r>
                        <m:r>
                          <a:rPr lang="en-US" sz="1800" i="1">
                            <a:latin typeface="Cambria Math" panose="02040503050406030204" pitchFamily="18" charset="0"/>
                            <a:cs typeface="Arial" charset="0"/>
                          </a:rPr>
                          <m:t>𝑃</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𝑋</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e>
                    </m:nary>
                  </m:oMath>
                </a14:m>
                <a:r>
                  <a:rPr lang="en-US" sz="1800" dirty="0">
                    <a:ea typeface="Arial" charset="0"/>
                    <a:cs typeface="Arial" charset="0"/>
                  </a:rPr>
                  <a:t>. </a:t>
                </a:r>
              </a:p>
              <a:p>
                <a:pPr marL="257178" indent="-257178"/>
                <a:r>
                  <a:rPr lang="en-US" sz="2000" dirty="0">
                    <a:ea typeface="Arial" charset="0"/>
                    <a:cs typeface="Arial" charset="0"/>
                  </a:rPr>
                  <a:t>𝜎 is called the “standard deviation.”</a:t>
                </a:r>
              </a:p>
              <a:p>
                <a:pPr marL="257178" indent="-257178"/>
                <a:r>
                  <a:rPr lang="en-US" sz="2000" dirty="0">
                    <a:ea typeface="Arial" charset="0"/>
                    <a:cs typeface="Arial" charset="0"/>
                  </a:rPr>
                  <a:t>Odds:  If A is a subset of S, we say the odds of A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𝐴</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𝑆</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en>
                    </m:f>
                  </m:oMath>
                </a14:m>
                <a:r>
                  <a:rPr lang="en-US" sz="2000" dirty="0">
                    <a:ea typeface="Arial" charset="0"/>
                    <a:cs typeface="Arial" charset="0"/>
                  </a:rPr>
                  <a:t>.  For example, if the probability of an event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3</m:t>
                        </m:r>
                      </m:den>
                    </m:f>
                    <m:r>
                      <a:rPr lang="en-US" sz="2000" i="1">
                        <a:latin typeface="Cambria Math" panose="02040503050406030204" pitchFamily="18" charset="0"/>
                        <a:cs typeface="Arial" charset="0"/>
                      </a:rPr>
                      <m:t> </m:t>
                    </m:r>
                  </m:oMath>
                </a14:m>
                <a:r>
                  <a:rPr lang="en-US" sz="2000" dirty="0">
                    <a:ea typeface="Arial" charset="0"/>
                    <a:cs typeface="Arial" charset="0"/>
                  </a:rPr>
                  <a:t>the odds of the event happening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Personally, I find this confusing and redundant, so I’ll try to avoid it.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94529"/>
                <a:ext cx="8686800" cy="3268946"/>
              </a:xfrm>
              <a:blipFill>
                <a:blip r:embed="rId3"/>
                <a:stretch>
                  <a:fillRect l="-584" t="-2326" b="-290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43123" y="6201457"/>
            <a:ext cx="1600200" cy="273844"/>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91783"/>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9788" y="1764792"/>
                <a:ext cx="8147304" cy="332841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Problem 1 is the problem we want to solve but it has a non-convex constraint.  It can be transformed to problem 2 but it has  𝛾’/||w||, which is better but not ideal.  By scaling, so that 𝛾’/||w|| =1/||w||, we get problem 2.</a:t>
                </a:r>
              </a:p>
              <a:p>
                <a:pPr marL="257178" indent="-257178"/>
                <a:r>
                  <a:rPr lang="en-US" sz="2000" dirty="0">
                    <a:latin typeface="Calibri" panose="020F0502020204030204" pitchFamily="34" charset="0"/>
                    <a:ea typeface="Arial" charset="0"/>
                    <a:cs typeface="Calibri" panose="020F0502020204030204" pitchFamily="34" charset="0"/>
                  </a:rPr>
                  <a:t>Problem 1 and problem 2 can be solved with Lagrange multipliers by putting L(w, 𝛽) =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𝑤</m:t>
                        </m:r>
                      </m:e>
                    </m:d>
                    <m:r>
                      <a:rPr lang="en-US" sz="2000" i="1">
                        <a:latin typeface="Cambria Math" panose="02040503050406030204" pitchFamily="18"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𝛽</m:t>
                            </m:r>
                          </m:e>
                          <m:sub>
                            <m:r>
                              <a:rPr lang="en-US" sz="2000" i="1">
                                <a:latin typeface="Cambria Math" panose="02040503050406030204" pitchFamily="18" charset="0"/>
                                <a:cs typeface="Arial" charset="0"/>
                              </a:rPr>
                              <m:t>𝑗</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i="1">
                                <a:latin typeface="Cambria Math" panose="02040503050406030204" pitchFamily="18" charset="0"/>
                                <a:cs typeface="Arial" charset="0"/>
                              </a:rPr>
                              <m:t>𝑗</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𝑤</m:t>
                            </m:r>
                          </m:e>
                        </m:d>
                        <m:r>
                          <a:rPr lang="en-US" sz="2000" i="1">
                            <a:latin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However, we can can transform problem 3. to problem 3.   Problem 3 can be solved with an efficient linear programming technique.</a:t>
                </a:r>
              </a:p>
              <a:p>
                <a:pPr marL="257178" indent="-257178"/>
                <a:r>
                  <a:rPr lang="en-US" sz="2000" dirty="0">
                    <a:latin typeface="Calibri" panose="020F0502020204030204" pitchFamily="34" charset="0"/>
                    <a:ea typeface="Arial" charset="0"/>
                    <a:cs typeface="Calibri" panose="020F0502020204030204" pitchFamily="34" charset="0"/>
                  </a:rPr>
                  <a:t>This final transformation uses a dual problems to enable the use of the Karush-Kuhn-Tucker formulation and a very efficient algorithm due to John Platt to finally solve the optimal margin classifier problem.</a:t>
                </a:r>
              </a:p>
              <a:p>
                <a:pPr marL="257178" indent="-257178"/>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9788" y="1764792"/>
                <a:ext cx="8147304" cy="3328416"/>
              </a:xfrm>
              <a:blipFill>
                <a:blip r:embed="rId3"/>
                <a:stretch>
                  <a:fillRect l="-623" t="-2281" r="-1402" b="-4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92376"/>
            <a:ext cx="1600200" cy="273844"/>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74483"/>
            <a:ext cx="8686800" cy="651272"/>
          </a:xfrm>
        </p:spPr>
        <p:txBody>
          <a:bodyPr anchor="ctr">
            <a:normAutofit fontScale="90000"/>
          </a:bodyPr>
          <a:lstStyle/>
          <a:p>
            <a:pPr algn="ctr"/>
            <a:r>
              <a:rPr lang="en-US"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1" y="1192710"/>
                <a:ext cx="8492364" cy="517795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 </a:t>
                </a:r>
                <a:r>
                  <a:rPr lang="en-US" sz="2000" dirty="0">
                    <a:latin typeface="Calibri" panose="020F0502020204030204" pitchFamily="34" charset="0"/>
                    <a:ea typeface="Arial" charset="0"/>
                    <a:cs typeface="Calibri" panose="020F0502020204030204" pitchFamily="34" charset="0"/>
                  </a:rPr>
                  <a:t>L(w, 𝛂, 𝝱) </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Then we solve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a:t>
                </a:r>
              </a:p>
              <a:p>
                <a:pPr marL="257178" indent="-257178"/>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L(w, 𝛂, 𝝱) </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Then we solve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a:t>
                </a:r>
              </a:p>
              <a:p>
                <a:pPr marL="257178" indent="-257178"/>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257178" indent="-257178"/>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a:latin typeface="Cambria Math" panose="02040503050406030204" pitchFamily="18" charset="0"/>
                        <a:ea typeface="Cambria Math" panose="02040503050406030204" pitchFamily="18" charset="0"/>
                        <a:cs typeface="Arial" charset="0"/>
                      </a:rPr>
                      <m:t>&lt;0, ∀</m:t>
                    </m:r>
                    <m:r>
                      <m:rPr>
                        <m:sty m:val="p"/>
                      </m:rPr>
                      <a:rPr lang="en-US" sz="2000">
                        <a:latin typeface="Cambria Math" panose="02040503050406030204" pitchFamily="18" charset="0"/>
                        <a:ea typeface="Cambria Math" panose="02040503050406030204" pitchFamily="18" charset="0"/>
                        <a:cs typeface="Arial" charset="0"/>
                      </a:rPr>
                      <m:t>i</m:t>
                    </m:r>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257178" indent="-257178"/>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1" y="1192710"/>
                <a:ext cx="8492364" cy="5177951"/>
              </a:xfrm>
              <a:blipFill>
                <a:blip r:embed="rId3"/>
                <a:stretch>
                  <a:fillRect l="-597" t="-1471" r="-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88191"/>
            <a:ext cx="1600200" cy="273844"/>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10841"/>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074502"/>
                <a:ext cx="8686800" cy="3765044"/>
              </a:xfrm>
            </p:spPr>
            <p:txBody>
              <a:bodyPr>
                <a:noAutofit/>
              </a:bodyPr>
              <a:lstStyle/>
              <a:p>
                <a:pPr marL="257178" indent="-257178"/>
                <a:r>
                  <a:rPr lang="en-US" sz="1800" dirty="0">
                    <a:latin typeface="Calibri" panose="020F0502020204030204" pitchFamily="34" charset="0"/>
                    <a:ea typeface="Arial" charset="0"/>
                    <a:cs typeface="Calibri" panose="020F0502020204030204" pitchFamily="34" charset="0"/>
                  </a:rPr>
                  <a:t>Before we solve the optimization problem, using SMO, we generalize a little.  We often need to introduce slack variables, 𝜉</a:t>
                </a:r>
                <a:r>
                  <a:rPr lang="en-US" sz="1800" baseline="-25000" dirty="0">
                    <a:latin typeface="Calibri" panose="020F0502020204030204" pitchFamily="34" charset="0"/>
                    <a:ea typeface="Arial" charset="0"/>
                    <a:cs typeface="Calibri" panose="020F0502020204030204" pitchFamily="34" charset="0"/>
                  </a:rPr>
                  <a:t>i</a:t>
                </a:r>
                <a:r>
                  <a:rPr lang="en-US" sz="1800" dirty="0">
                    <a:latin typeface="Calibri" panose="020F0502020204030204" pitchFamily="34" charset="0"/>
                    <a:ea typeface="Arial" charset="0"/>
                    <a:cs typeface="Calibri" panose="020F0502020204030204" pitchFamily="34" charset="0"/>
                  </a:rPr>
                  <a:t> when the the data is not linearly separable.  With slack variables, the dual optimization problem becomes: </a:t>
                </a:r>
              </a:p>
              <a:p>
                <a:pPr marL="600083" lvl="1" indent="-257178">
                  <a:spcBef>
                    <a:spcPts val="0"/>
                  </a:spcBef>
                </a:pPr>
                <a:r>
                  <a:rPr lang="en-US" sz="1800" dirty="0">
                    <a:latin typeface="Calibri" panose="020F0502020204030204" pitchFamily="34" charset="0"/>
                    <a:ea typeface="Arial" charset="0"/>
                    <a:cs typeface="Calibri" panose="020F0502020204030204" pitchFamily="34" charset="0"/>
                  </a:rPr>
                  <a:t>min</a:t>
                </a:r>
                <a:r>
                  <a:rPr lang="en-US" sz="1800" baseline="-25000" dirty="0">
                    <a:latin typeface="Calibri" panose="020F0502020204030204" pitchFamily="34" charset="0"/>
                    <a:ea typeface="Arial" charset="0"/>
                    <a:cs typeface="Calibri" panose="020F0502020204030204" pitchFamily="34" charset="0"/>
                  </a:rPr>
                  <a:t>𝛾,w,b</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e>
                    </m:nary>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𝑠𝑢𝑐h</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𝑡h𝑎𝑡</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 </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𝑚</m:t>
                    </m:r>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1800" dirty="0">
                    <a:latin typeface="Calibri" panose="020F0502020204030204" pitchFamily="34" charset="0"/>
                    <a:cs typeface="Calibri" panose="020F0502020204030204" pitchFamily="34" charset="0"/>
                  </a:rPr>
                  <a:t>In the dual problem formulation of problem 3,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Calibri" panose="020F0502020204030204" pitchFamily="34" charset="0"/>
                    <a:ea typeface="Arial" charset="0"/>
                    <a:cs typeface="Calibri" panose="020F0502020204030204" pitchFamily="34" charset="0"/>
                  </a:rPr>
                  <a:t> constraints</a:t>
                </a:r>
              </a:p>
              <a:p>
                <a:pPr marL="600083" lvl="1" indent="-257178">
                  <a:spcBef>
                    <a:spcPts val="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ℒ</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𝜉</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𝑟</m:t>
                        </m:r>
                      </m:e>
                    </m:d>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2</m:t>
                        </m:r>
                      </m:den>
                    </m:f>
                    <m:r>
                      <a:rPr lang="en-US" sz="1800" i="1">
                        <a:latin typeface="Cambria Math" panose="02040503050406030204" pitchFamily="18" charset="0"/>
                        <a:ea typeface="Cambria Math" panose="02040503050406030204" pitchFamily="18" charset="0"/>
                        <a:cs typeface="Arial" charset="0"/>
                      </a:rPr>
                      <m:t> </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𝑤</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a:latin typeface="Cambria Math" panose="02040503050406030204" pitchFamily="18" charset="0"/>
                        <a:ea typeface="Cambria Math" panose="02040503050406030204" pitchFamily="18" charset="0"/>
                        <a:cs typeface="Arial" charset="0"/>
                      </a:rPr>
                      <m:t>+</m:t>
                    </m:r>
                    <m:r>
                      <m:rPr>
                        <m:sty m:val="p"/>
                      </m:rPr>
                      <a:rPr lang="en-US" sz="1800">
                        <a:latin typeface="Cambria Math" panose="02040503050406030204" pitchFamily="18" charset="0"/>
                        <a:ea typeface="Cambria Math" panose="02040503050406030204" pitchFamily="18" charset="0"/>
                        <a:cs typeface="Arial" charset="0"/>
                      </a:rPr>
                      <m:t>C</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d>
                                  <m:dPr>
                                    <m:ctrlPr>
                                      <a:rPr lang="en-US" sz="1800" i="1">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𝑥</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d>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𝑟</m:t>
                                    </m:r>
                                  </m:e>
                                  <m:sub>
                                    <m:r>
                                      <a:rPr lang="en-US" sz="1800" i="1">
                                        <a:latin typeface="Cambria Math" panose="02040503050406030204" pitchFamily="18" charset="0"/>
                                        <a:ea typeface="Cambria Math" panose="02040503050406030204" pitchFamily="18" charset="0"/>
                                        <a:cs typeface="Arial" charset="0"/>
                                      </a:rPr>
                                      <m:t>𝑖</m:t>
                                    </m:r>
                                  </m:sub>
                                </m:sSub>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Calibri" panose="020F0502020204030204" pitchFamily="34" charset="0"/>
                    <a:ea typeface="Arial" charset="0"/>
                    <a:cs typeface="Calibri" panose="020F0502020204030204" pitchFamily="34" charset="0"/>
                  </a:rPr>
                  <a:t>, and</a:t>
                </a:r>
              </a:p>
              <a:p>
                <a:pPr marL="600083" lvl="1" indent="-257178">
                  <a:spcBef>
                    <a:spcPts val="0"/>
                  </a:spcBef>
                </a:pPr>
                <a:r>
                  <a:rPr lang="en-US" sz="1800" dirty="0">
                    <a:latin typeface="Calibri" panose="020F0502020204030204" pitchFamily="34" charset="0"/>
                    <a:ea typeface="Arial" charset="0"/>
                    <a:cs typeface="Calibri" panose="020F0502020204030204" pitchFamily="34" charset="0"/>
                  </a:rPr>
                  <a:t>max</a:t>
                </a:r>
                <a:r>
                  <a:rPr lang="en-US" sz="1800" baseline="-25000" dirty="0">
                    <a:latin typeface="Calibri" panose="020F0502020204030204" pitchFamily="34" charset="0"/>
                    <a:ea typeface="Arial" charset="0"/>
                    <a:cs typeface="Calibri" panose="020F0502020204030204" pitchFamily="34" charset="0"/>
                  </a:rPr>
                  <a:t>𝛂</a:t>
                </a:r>
                <a:r>
                  <a:rPr lang="en-US" sz="1800" dirty="0">
                    <a:latin typeface="Calibri" panose="020F0502020204030204" pitchFamily="34" charset="0"/>
                    <a:ea typeface="Arial" charset="0"/>
                    <a:cs typeface="Calibri" panose="020F0502020204030204" pitchFamily="34" charset="0"/>
                  </a:rPr>
                  <a:t> W(𝛂) =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  </m:t>
                            </m:r>
                          </m:e>
                        </m:nary>
                      </m:e>
                    </m:nary>
                  </m:oMath>
                </a14:m>
                <a:r>
                  <a:rPr lang="en-US" sz="1800" dirty="0">
                    <a:latin typeface="Calibri" panose="020F0502020204030204" pitchFamily="34" charset="0"/>
                    <a:ea typeface="Arial" charset="0"/>
                    <a:cs typeface="Calibri" panose="020F0502020204030204" pitchFamily="34"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Calibri" panose="020F0502020204030204" pitchFamily="34" charset="0"/>
                            <a:ea typeface="Arial" charset="0"/>
                            <a:cs typeface="Calibri" panose="020F0502020204030204" pitchFamily="34" charset="0"/>
                          </a:rPr>
                          <m:t>𝛼</m:t>
                        </m:r>
                        <m:r>
                          <m:rPr>
                            <m:nor/>
                          </m:rPr>
                          <a:rPr lang="en-US" sz="1800" baseline="-25000">
                            <a:latin typeface="Calibri" panose="020F0502020204030204" pitchFamily="34" charset="0"/>
                            <a:ea typeface="Arial" charset="0"/>
                            <a:cs typeface="Calibri" panose="020F0502020204030204" pitchFamily="34"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1800" i="1" dirty="0">
                    <a:latin typeface="Calibri" panose="020F0502020204030204" pitchFamily="34" charset="0"/>
                    <a:ea typeface="Arial" charset="0"/>
                    <a:cs typeface="Calibri" panose="020F0502020204030204" pitchFamily="34" charset="0"/>
                  </a:rPr>
                  <a:t>C</a:t>
                </a:r>
                <a:r>
                  <a:rPr lang="en-US" sz="1800" dirty="0">
                    <a:latin typeface="Calibri" panose="020F0502020204030204" pitchFamily="34" charset="0"/>
                    <a:ea typeface="Arial" charset="0"/>
                    <a:cs typeface="Calibri" panose="020F0502020204030204" pitchFamily="34"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large and ensuring that the functional margin is usually at least 1.</a:t>
                </a:r>
              </a:p>
              <a:p>
                <a:pPr marL="257178" indent="-257178"/>
                <a:r>
                  <a:rPr lang="en-US" sz="1800" dirty="0">
                    <a:latin typeface="Calibri" panose="020F0502020204030204" pitchFamily="34" charset="0"/>
                    <a:ea typeface="Arial" charset="0"/>
                    <a:cs typeface="Calibri" panose="020F0502020204030204" pitchFamily="34" charset="0"/>
                  </a:rPr>
                  <a:t>The KKT complementarity conditions become:</a:t>
                </a:r>
              </a:p>
              <a:p>
                <a:pPr marL="600083" lvl="1" indent="-257178">
                  <a:spcBef>
                    <a:spcPts val="0"/>
                  </a:spcBef>
                </a:pP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83" lvl="1" indent="-257178"/>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i="1" dirty="0">
                  <a:latin typeface="Calibri" panose="020F0502020204030204" pitchFamily="34" charset="0"/>
                  <a:ea typeface="Cambria Math" panose="02040503050406030204" pitchFamily="18" charset="0"/>
                  <a:cs typeface="Calibri" panose="020F0502020204030204" pitchFamily="34" charset="0"/>
                </a:endParaRPr>
              </a:p>
              <a:p>
                <a:pPr marL="600083" lvl="1" indent="-257178"/>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257178" indent="-257178"/>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074502"/>
                <a:ext cx="8686800" cy="3765044"/>
              </a:xfrm>
              <a:blipFill>
                <a:blip r:embed="rId3"/>
                <a:stretch>
                  <a:fillRect l="-438" t="-1342" b="-466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23992" y="6086740"/>
            <a:ext cx="1600200" cy="273844"/>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36" y="318094"/>
            <a:ext cx="8686800" cy="759319"/>
          </a:xfrm>
        </p:spPr>
        <p:txBody>
          <a:bodyPr anchor="ctr">
            <a:noAutofit/>
          </a:bodyPr>
          <a:lstStyle/>
          <a:p>
            <a:pPr algn="ctr"/>
            <a:r>
              <a:rPr lang="en-US" sz="40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841" y="2017110"/>
                <a:ext cx="8414318" cy="4011879"/>
              </a:xfrm>
            </p:spPr>
            <p:txBody>
              <a:bodyPr>
                <a:noAutofit/>
              </a:bodyPr>
              <a:lstStyle/>
              <a:p>
                <a:pPr marL="257178" indent="-257178"/>
                <a:r>
                  <a:rPr lang="en-US" sz="2000"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spcBef>
                    <a:spcPts val="0"/>
                  </a:spcBef>
                </a:pPr>
                <a:r>
                  <a:rPr lang="en-US" sz="1800" dirty="0">
                    <a:latin typeface="Arial" charset="0"/>
                    <a:ea typeface="Arial" charset="0"/>
                    <a:cs typeface="Arial" charset="0"/>
                  </a:rPr>
                  <a:t>Repeat until convergence</a:t>
                </a:r>
              </a:p>
              <a:p>
                <a:pPr lvl="2">
                  <a:spcBef>
                    <a:spcPts val="0"/>
                  </a:spcBef>
                </a:pPr>
                <a:r>
                  <a:rPr lang="en-US" sz="1800" dirty="0">
                    <a:latin typeface="Arial" charset="0"/>
                    <a:ea typeface="Arial" charset="0"/>
                    <a:cs typeface="Arial" charset="0"/>
                  </a:rPr>
                  <a:t>Pick </a:t>
                </a:r>
                <a:r>
                  <a:rPr lang="en-US" sz="1800" i="1" dirty="0">
                    <a:latin typeface="Arial" charset="0"/>
                    <a:ea typeface="Arial" charset="0"/>
                    <a:cs typeface="Arial" charset="0"/>
                  </a:rPr>
                  <a:t>i, j</a:t>
                </a:r>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e>
                    </m:nary>
                  </m:oMath>
                </a14:m>
                <a:r>
                  <a:rPr lang="en-US" sz="1800" dirty="0">
                    <a:latin typeface="Arial" charset="0"/>
                    <a:ea typeface="Arial" charset="0"/>
                    <a:cs typeface="Arial" charset="0"/>
                  </a:rPr>
                  <a:t> is largest</a:t>
                </a:r>
              </a:p>
              <a:p>
                <a:pPr lvl="2">
                  <a:spcBef>
                    <a:spcPts val="0"/>
                  </a:spcBef>
                </a:pPr>
                <a:r>
                  <a:rPr lang="en-US" sz="1800" dirty="0">
                    <a:latin typeface="Arial" charset="0"/>
                    <a:ea typeface="Arial" charset="0"/>
                    <a:cs typeface="Arial" charset="0"/>
                  </a:rPr>
                  <a:t>Reoptimize W(𝛂) changing only 𝛼</a:t>
                </a:r>
                <a:r>
                  <a:rPr lang="en-US" sz="1800" baseline="-25000" dirty="0">
                    <a:latin typeface="Arial" charset="0"/>
                    <a:ea typeface="Arial" charset="0"/>
                    <a:cs typeface="Arial" charset="0"/>
                  </a:rPr>
                  <a:t>i</a:t>
                </a:r>
                <a:r>
                  <a:rPr lang="en-US" sz="1800" dirty="0">
                    <a:latin typeface="Arial" charset="0"/>
                    <a:ea typeface="Arial" charset="0"/>
                    <a:cs typeface="Arial" charset="0"/>
                  </a:rPr>
                  <a:t>, 𝛼</a:t>
                </a:r>
                <a:r>
                  <a:rPr lang="en-US" sz="1800" baseline="-25000" dirty="0">
                    <a:latin typeface="Arial" charset="0"/>
                    <a:ea typeface="Arial" charset="0"/>
                    <a:cs typeface="Arial" charset="0"/>
                  </a:rPr>
                  <a:t>j</a:t>
                </a:r>
                <a:r>
                  <a:rPr lang="en-US" sz="1800" dirty="0">
                    <a:latin typeface="Arial" charset="0"/>
                    <a:ea typeface="Arial" charset="0"/>
                    <a:cs typeface="Arial" charset="0"/>
                  </a:rPr>
                  <a:t>.</a:t>
                </a:r>
              </a:p>
              <a:p>
                <a:pPr lvl="2">
                  <a:spcBef>
                    <a:spcPts val="0"/>
                  </a:spcBef>
                </a:pPr>
                <a:r>
                  <a:rPr lang="en-US" sz="1800" dirty="0">
                    <a:latin typeface="Arial" charset="0"/>
                    <a:ea typeface="Arial" charset="0"/>
                    <a:cs typeface="Arial" charset="0"/>
                  </a:rPr>
                  <a:t>At optimization step, 𝜁 = y(i)𝛼</a:t>
                </a:r>
                <a:r>
                  <a:rPr lang="en-US" sz="1800" baseline="-25000" dirty="0">
                    <a:latin typeface="Arial" charset="0"/>
                    <a:ea typeface="Arial" charset="0"/>
                    <a:cs typeface="Arial" charset="0"/>
                  </a:rPr>
                  <a:t>i </a:t>
                </a:r>
                <a:r>
                  <a:rPr lang="en-US" sz="1800" dirty="0">
                    <a:latin typeface="Arial" charset="0"/>
                    <a:ea typeface="Arial" charset="0"/>
                    <a:cs typeface="Arial" charset="0"/>
                  </a:rPr>
                  <a:t>+ y(j)𝛼</a:t>
                </a:r>
                <a:r>
                  <a:rPr lang="en-US" sz="1800" baseline="-25000" dirty="0">
                    <a:latin typeface="Arial" charset="0"/>
                    <a:ea typeface="Arial" charset="0"/>
                    <a:cs typeface="Arial" charset="0"/>
                  </a:rPr>
                  <a:t>j </a:t>
                </a:r>
                <a:r>
                  <a:rPr lang="en-US" sz="1800" dirty="0">
                    <a:latin typeface="Arial" charset="0"/>
                    <a:ea typeface="Arial" charset="0"/>
                    <a:cs typeface="Arial" charset="0"/>
                  </a:rPr>
                  <a:t>is constant and L ≤ 𝛼</a:t>
                </a:r>
                <a:r>
                  <a:rPr lang="en-US" sz="1800" baseline="-25000" dirty="0">
                    <a:latin typeface="Arial" charset="0"/>
                    <a:ea typeface="Arial" charset="0"/>
                    <a:cs typeface="Arial" charset="0"/>
                  </a:rPr>
                  <a:t>j </a:t>
                </a:r>
                <a:r>
                  <a:rPr lang="en-US" sz="1800" dirty="0">
                    <a:latin typeface="Arial" charset="0"/>
                    <a:ea typeface="Arial" charset="0"/>
                    <a:cs typeface="Arial" charset="0"/>
                  </a:rPr>
                  <a:t>≤ H, where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=3</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m:t>
                        </m:r>
                      </m:e>
                    </m:nary>
                  </m:oMath>
                </a14:m>
                <a:endParaRPr lang="en-US" sz="1800" dirty="0">
                  <a:latin typeface="Arial" charset="0"/>
                  <a:ea typeface="Arial" charset="0"/>
                  <a:cs typeface="Arial" charset="0"/>
                </a:endParaRPr>
              </a:p>
              <a:p>
                <a:pPr lvl="2">
                  <a:spcBef>
                    <a:spcPts val="0"/>
                  </a:spcBef>
                </a:pPr>
                <a:r>
                  <a:rPr lang="en-US" sz="1800" dirty="0">
                    <a:latin typeface="Arial" charset="0"/>
                    <a:ea typeface="Arial" charset="0"/>
                    <a:cs typeface="Arial" charset="0"/>
                  </a:rPr>
                  <a:t>Since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𝑗</m:t>
                            </m:r>
                          </m:sub>
                        </m:sSub>
                      </m:num>
                      <m:den>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m:t>
                        </m:r>
                      </m:den>
                    </m:f>
                  </m:oMath>
                </a14:m>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ea typeface="Arial" charset="0"/>
                        <a:cs typeface="Arial" charset="0"/>
                      </a:rPr>
                      <m:t>𝑊</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Cambria Math" panose="02040503050406030204" pitchFamily="18" charset="0"/>
                            <a:cs typeface="Arial" charset="0"/>
                          </a:rPr>
                          <m:t>𝛼</m:t>
                        </m:r>
                      </m:e>
                    </m:d>
                  </m:oMath>
                </a14:m>
                <a:r>
                  <a:rPr lang="en-US" sz="1800" dirty="0">
                    <a:latin typeface="Arial" charset="0"/>
                    <a:ea typeface="Arial" charset="0"/>
                    <a:cs typeface="Arial" charset="0"/>
                  </a:rPr>
                  <a:t> becomes a quadratic function 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which is easy to optimize, we call the solution 𝛼</a:t>
                </a:r>
                <a:r>
                  <a:rPr lang="en-US" sz="1800" baseline="-25000" dirty="0">
                    <a:latin typeface="Arial" charset="0"/>
                    <a:ea typeface="Arial" charset="0"/>
                    <a:cs typeface="Arial" charset="0"/>
                  </a:rPr>
                  <a:t>j</a:t>
                </a:r>
                <a:r>
                  <a:rPr lang="en-US" sz="1800" dirty="0">
                    <a:latin typeface="Arial" charset="0"/>
                    <a:ea typeface="Arial" charset="0"/>
                    <a:cs typeface="Arial" charset="0"/>
                  </a:rPr>
                  <a:t>’. </a:t>
                </a:r>
              </a:p>
              <a:p>
                <a:pPr lvl="2">
                  <a:spcBef>
                    <a:spcPts val="0"/>
                  </a:spcBef>
                </a:pPr>
                <a:r>
                  <a:rPr lang="en-US" sz="1800" dirty="0">
                    <a:latin typeface="Arial" charset="0"/>
                    <a:ea typeface="Arial" charset="0"/>
                    <a:cs typeface="Arial" charset="0"/>
                  </a:rPr>
                  <a:t>Setting L =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and H= min(C,  C +</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a:t>
                </a:r>
              </a:p>
              <a:p>
                <a:pPr lvl="3">
                  <a:spcBef>
                    <a:spcPts val="0"/>
                  </a:spcBef>
                </a:pPr>
                <a:r>
                  <a:rPr lang="en-US" dirty="0">
                    <a:latin typeface="Arial" charset="0"/>
                    <a:ea typeface="Arial" charset="0"/>
                    <a:cs typeface="Arial" charset="0"/>
                  </a:rPr>
                  <a:t>if L ≤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endParaRPr lang="en-US" dirty="0">
                  <a:latin typeface="Arial" charset="0"/>
                  <a:ea typeface="Arial" charset="0"/>
                  <a:cs typeface="Arial" charset="0"/>
                </a:endParaRPr>
              </a:p>
              <a:p>
                <a:pPr lvl="3">
                  <a:spcBef>
                    <a:spcPts val="0"/>
                  </a:spcBef>
                </a:pPr>
                <a:r>
                  <a:rPr lang="en-US" dirty="0">
                    <a:latin typeface="Arial" charset="0"/>
                    <a:ea typeface="Arial" charset="0"/>
                    <a:cs typeface="Arial" charset="0"/>
                  </a:rPr>
                  <a:t>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L,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L</a:t>
                </a:r>
              </a:p>
              <a:p>
                <a:pPr lvl="3">
                  <a:spcBef>
                    <a:spcPts val="0"/>
                  </a:spcBef>
                </a:pP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and H 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841" y="2017110"/>
                <a:ext cx="8414318" cy="4011879"/>
              </a:xfrm>
              <a:blipFill>
                <a:blip r:embed="rId3"/>
                <a:stretch>
                  <a:fillRect l="-602" t="-1262"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16236" y="6266064"/>
            <a:ext cx="1600200" cy="273844"/>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83" y="325116"/>
            <a:ext cx="8686800" cy="811155"/>
          </a:xfrm>
        </p:spPr>
        <p:txBody>
          <a:bodyPr anchor="ctr">
            <a:noAutofit/>
          </a:bodyPr>
          <a:lstStyle/>
          <a:p>
            <a:pPr algn="ctr"/>
            <a:r>
              <a:rPr lang="en-US" sz="40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2" y="2072531"/>
                <a:ext cx="8686799" cy="4031385"/>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Introduce slack variables to deal with noisy data (see regularization)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y(i)= 1 if w</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x(i)+b ≥ 1-𝜉</a:t>
                </a:r>
                <a:r>
                  <a:rPr lang="en-US" sz="2000" baseline="-25000" dirty="0">
                    <a:latin typeface="Calibri" panose="020F0502020204030204" pitchFamily="34" charset="0"/>
                    <a:ea typeface="Arial" charset="0"/>
                    <a:cs typeface="Calibri" panose="020F0502020204030204" pitchFamily="34" charset="0"/>
                  </a:rPr>
                  <a:t>I</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y(i)= -1 if w</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x(i)+b ≥ -1+𝜉</a:t>
                </a:r>
                <a:r>
                  <a:rPr lang="en-US" sz="2000" baseline="-25000" dirty="0">
                    <a:latin typeface="Calibri" panose="020F0502020204030204" pitchFamily="34" charset="0"/>
                    <a:ea typeface="Arial" charset="0"/>
                    <a:cs typeface="Calibri" panose="020F0502020204030204" pitchFamily="34" charset="0"/>
                  </a:rPr>
                  <a:t>i</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Transform into higher dimensional problem</a:t>
                </a:r>
              </a:p>
              <a:p>
                <a:pPr marL="600083" lvl="1" indent="-257178">
                  <a:lnSpc>
                    <a:spcPct val="100000"/>
                  </a:lnSpc>
                  <a:spcBef>
                    <a:spcPts val="0"/>
                  </a:spcBef>
                </a:pPr>
                <a:r>
                  <a:rPr lang="en-US" sz="2000" dirty="0">
                    <a:latin typeface="Calibri" panose="020F0502020204030204" pitchFamily="34" charset="0"/>
                    <a:cs typeface="Calibri" panose="020F0502020204030204" pitchFamily="34" charset="0"/>
                  </a:rPr>
                  <a:t>𝜱(x</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x</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 </m:t>
                    </m:r>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1</m:t>
                            </m:r>
                          </m:sub>
                        </m:s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2</m:t>
                            </m:r>
                          </m:sub>
                        </m:sSub>
                      </m:e>
                    </m:rad>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or</a:t>
                </a:r>
              </a:p>
              <a:p>
                <a:pPr marL="600083" lvl="1" indent="-257178">
                  <a:lnSpc>
                    <a:spcPct val="100000"/>
                  </a:lnSpc>
                  <a:spcBef>
                    <a:spcPts val="0"/>
                  </a:spcBef>
                </a:pP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 𝜱: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i="1">
                        <a:latin typeface="Cambria Math" panose="02040503050406030204" pitchFamily="18" charset="0"/>
                        <a:ea typeface="Arial" charset="0"/>
                        <a:cs typeface="Arial" charset="0"/>
                        <a:sym typeface="Wingdings" pitchFamily="2" charset="2"/>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,1) </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Sometimes problem is separable in higher dimension</a:t>
                </a:r>
              </a:p>
              <a:p>
                <a:pPr marL="257178"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Calibri" panose="020F0502020204030204" pitchFamily="34" charset="0"/>
                        <a:ea typeface="Arial" charset="0"/>
                        <a:cs typeface="Calibri" panose="020F0502020204030204" pitchFamily="34"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Calibri" panose="020F0502020204030204" pitchFamily="34" charset="0"/>
                        <a:ea typeface="Arial" charset="0"/>
                        <a:cs typeface="Calibri" panose="020F0502020204030204" pitchFamily="34"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Calibri" panose="020F0502020204030204" pitchFamily="34" charset="0"/>
                    <a:ea typeface="Arial" charset="0"/>
                    <a:cs typeface="Calibri" panose="020F0502020204030204" pitchFamily="34" charset="0"/>
                  </a:rPr>
                  <a:t>),</a:t>
                </a:r>
              </a:p>
              <a:p>
                <a:pPr marL="714383" lvl="1"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600" dirty="0">
                  <a:latin typeface="Calibri" panose="020F0502020204030204" pitchFamily="34" charset="0"/>
                  <a:ea typeface="Arial" charset="0"/>
                  <a:cs typeface="Calibri" panose="020F0502020204030204" pitchFamily="34" charset="0"/>
                </a:endParaRP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Use Kernel trick:</a:t>
                </a:r>
                <a14:m>
                  <m:oMath xmlns:m="http://schemas.openxmlformats.org/officeDocument/2006/math">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oMath>
                </a14:m>
                <a:r>
                  <a:rPr lang="en-US" sz="2000" dirty="0">
                    <a:latin typeface="Calibri" panose="020F0502020204030204" pitchFamily="34" charset="0"/>
                    <a:ea typeface="Arial" charset="0"/>
                    <a:cs typeface="Calibri" panose="020F0502020204030204" pitchFamily="34" charset="0"/>
                  </a:rPr>
                  <a:t>= K(</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2" y="2072531"/>
                <a:ext cx="8686799" cy="4031385"/>
              </a:xfrm>
              <a:blipFill>
                <a:blip r:embed="rId3"/>
                <a:stretch>
                  <a:fillRect l="-730" t="-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44089" y="6314461"/>
            <a:ext cx="1600200" cy="273844"/>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97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541357" y="1511893"/>
            <a:ext cx="4482821" cy="3491319"/>
          </a:xfrm>
        </p:spPr>
        <p:txBody>
          <a:bodyPr>
            <a:noAutofit/>
          </a:bodyPr>
          <a:lstStyle/>
          <a:p>
            <a:pPr marL="257178" indent="-257178"/>
            <a:r>
              <a:rPr lang="en-US" sz="2000" b="1" dirty="0">
                <a:latin typeface="Calibri" panose="020F0502020204030204" pitchFamily="34" charset="0"/>
                <a:cs typeface="Calibri" panose="020F0502020204030204" pitchFamily="34" charset="0"/>
              </a:rPr>
              <a:t>w</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b = 0, </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(x, y)</a:t>
            </a:r>
          </a:p>
          <a:p>
            <a:pPr marL="600083" lvl="1" indent="-257178"/>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0.0000</a:t>
            </a:r>
          </a:p>
          <a:p>
            <a:pPr marL="257178" indent="-257178"/>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83" lvl="1" indent="-257178"/>
            <a:r>
              <a:rPr lang="en-US" sz="2000" dirty="0">
                <a:latin typeface="Calibri" panose="020F0502020204030204" pitchFamily="34" charset="0"/>
                <a:cs typeface="Calibri" panose="020F0502020204030204" pitchFamily="34" charset="0"/>
              </a:rPr>
              <a:t>Prediction 1: 1.00</a:t>
            </a:r>
          </a:p>
          <a:p>
            <a:pPr marL="257178" indent="-257178"/>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83" lvl="1" indent="-257178"/>
            <a:r>
              <a:rPr lang="en-US" sz="2000" dirty="0">
                <a:latin typeface="Calibri" panose="020F0502020204030204" pitchFamily="34" charset="0"/>
                <a:cs typeface="Calibri" panose="020F0502020204030204" pitchFamily="34" charset="0"/>
              </a:rPr>
              <a:t>Prediction 2 : -1.00</a:t>
            </a:r>
          </a:p>
          <a:p>
            <a:pPr marL="257178" indent="-257178">
              <a:buFont typeface="Arial" charset="0"/>
              <a:buChar char="•"/>
            </a:pPr>
            <a:endParaRPr lang="en-US" sz="1500" dirty="0">
              <a:latin typeface="Arial" panose="020B0604020202020204" pitchFamily="34" charset="0"/>
              <a:ea typeface="Arial" charset="0"/>
              <a:cs typeface="Arial" panose="020B0604020202020204" pitchFamily="34"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13299" y="6287706"/>
            <a:ext cx="1600200" cy="273844"/>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5135351" y="3257552"/>
            <a:ext cx="3955898" cy="2366963"/>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1615"/>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228600" y="2090738"/>
            <a:ext cx="8686800" cy="3910013"/>
          </a:xfrm>
        </p:spPr>
        <p:txBody>
          <a:bodyPr>
            <a:noAutofit/>
          </a:bodyPr>
          <a:lstStyle/>
          <a:p>
            <a:pPr marL="257178" indent="-257178"/>
            <a:r>
              <a:rPr lang="en-US" sz="1800" dirty="0">
                <a:latin typeface="Arial" charset="0"/>
                <a:ea typeface="Arial" charset="0"/>
                <a:cs typeface="Arial" charset="0"/>
              </a:rPr>
              <a:t>Todo</a:t>
            </a:r>
            <a:endParaRPr lang="en-US" sz="36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82349" y="6189465"/>
            <a:ext cx="1600200" cy="273844"/>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51982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702256" y="2487822"/>
            <a:ext cx="7714784" cy="3074567"/>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EM algorithm</a:t>
            </a:r>
          </a:p>
          <a:p>
            <a:pPr marL="257178" indent="-257178">
              <a:buFont typeface="Arial" charset="0"/>
              <a:buChar char="•"/>
            </a:pPr>
            <a:r>
              <a:rPr lang="en-US" sz="2400" dirty="0">
                <a:latin typeface="Calibri" panose="020F0502020204030204" pitchFamily="34" charset="0"/>
                <a:cs typeface="Calibri" panose="020F0502020204030204" pitchFamily="34" charset="0"/>
              </a:rPr>
              <a:t>Gaussian mixtures</a:t>
            </a:r>
          </a:p>
          <a:p>
            <a:pPr marL="257178" indent="-257178">
              <a:buFont typeface="Arial" charset="0"/>
              <a:buChar char="•"/>
            </a:pPr>
            <a:r>
              <a:rPr lang="en-US" sz="2400" dirty="0">
                <a:latin typeface="Calibri" panose="020F0502020204030204" pitchFamily="34" charset="0"/>
                <a:cs typeface="Calibri" panose="020F0502020204030204" pitchFamily="34" charset="0"/>
              </a:rPr>
              <a:t>Markov chains</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199057" y="6201256"/>
            <a:ext cx="1600200" cy="273844"/>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939561"/>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180" y="1927402"/>
                <a:ext cx="8686800" cy="3509963"/>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Denote the multi-variate gaussian by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 the variance</a:t>
                </a:r>
              </a:p>
              <a:p>
                <a:pPr marL="257178" indent="-257178">
                  <a:spcBef>
                    <a:spcPts val="300"/>
                  </a:spcBef>
                </a:pPr>
                <a:r>
                  <a:rPr lang="en-US" sz="2000" dirty="0">
                    <a:latin typeface="Calibri" panose="020F0502020204030204" pitchFamily="34" charset="0"/>
                    <a:cs typeface="Calibri" panose="020F0502020204030204" pitchFamily="34" charset="0"/>
                  </a:rPr>
                  <a:t>Suppose there are </a:t>
                </a:r>
                <a14:m>
                  <m:oMath xmlns:m="http://schemas.openxmlformats.org/officeDocument/2006/math">
                    <m:r>
                      <a:rPr lang="en-US" sz="2000" i="1">
                        <a:latin typeface="Cambria Math" panose="02040503050406030204" pitchFamily="18" charset="0"/>
                        <a:cs typeface="Arial" panose="020B0604020202020204" pitchFamily="34" charset="0"/>
                      </a:rPr>
                      <m:t>𝐾</m:t>
                    </m:r>
                  </m:oMath>
                </a14:m>
                <a:r>
                  <a:rPr lang="en-US" sz="2000" dirty="0">
                    <a:latin typeface="Calibri" panose="020F0502020204030204" pitchFamily="34" charset="0"/>
                    <a:cs typeface="Calibri" panose="020F050202020403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Calibri" panose="020F0502020204030204" pitchFamily="34" charset="0"/>
                    <a:cs typeface="Calibri" panose="020F050202020403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and 0 otherwise.  Let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Sub>
                  </m:oMath>
                </a14:m>
                <a:r>
                  <a:rPr lang="en-US" sz="2000" dirty="0">
                    <a:latin typeface="Calibri" panose="020F0502020204030204" pitchFamily="34" charset="0"/>
                    <a:cs typeface="Calibri" panose="020F050202020403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i="1" dirty="0">
                    <a:latin typeface="Calibri" panose="020F0502020204030204" pitchFamily="34" charset="0"/>
                    <a:ea typeface="Cambria Math" panose="02040503050406030204" pitchFamily="18" charset="0"/>
                    <a:cs typeface="Calibri" panose="020F0502020204030204" pitchFamily="34" charset="0"/>
                  </a:rPr>
                  <a:t> so </a:t>
                </a:r>
                <a14:m>
                  <m:oMath xmlns:m="http://schemas.openxmlformats.org/officeDocument/2006/math">
                    <m:r>
                      <m:rPr>
                        <m:sty m:val="p"/>
                      </m:rPr>
                      <a:rPr lang="en-US" sz="2000">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d>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Calibri" panose="020F0502020204030204" pitchFamily="34" charset="0"/>
                    <a:cs typeface="Calibri" panose="020F050202020403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Calibri" panose="020F0502020204030204" pitchFamily="34" charset="0"/>
                    <a:cs typeface="Calibri" panose="020F0502020204030204" pitchFamily="34" charset="0"/>
                  </a:rPr>
                  <a:t>.  For HMM, </a:t>
                </a:r>
                <a14:m>
                  <m:oMath xmlns:m="http://schemas.openxmlformats.org/officeDocument/2006/math">
                    <m:r>
                      <a:rPr lang="en-US" sz="2000" b="1" i="1">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257178" indent="-257178">
                  <a:spcBef>
                    <a:spcPts val="300"/>
                  </a:spcBef>
                </a:pP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𝒛</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i="1">
                            <a:latin typeface="Cambria Math" panose="02040503050406030204" pitchFamily="18" charset="0"/>
                            <a:ea typeface="Cambria Math" panose="02040503050406030204" pitchFamily="18" charset="0"/>
                            <a:cs typeface="Arial" panose="020B0604020202020204" pitchFamily="34" charset="0"/>
                          </a:rPr>
                          <m:t>𝛴</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a:latin typeface="Calibri" panose="020F0502020204030204" pitchFamily="34"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nary>
                      <m:naryPr>
                        <m:chr m:val="∑"/>
                        <m:limLoc m:val="subSup"/>
                        <m:ctrlPr>
                          <a:rPr lang="en-US" sz="2000" i="1" dirty="0">
                            <a:latin typeface="Cambria Math" panose="02040503050406030204" pitchFamily="18" charset="0"/>
                            <a:cs typeface="Arial" panose="020B0604020202020204" pitchFamily="34" charset="0"/>
                          </a:rPr>
                        </m:ctrlPr>
                      </m:naryPr>
                      <m:sub>
                        <m:r>
                          <m:rPr>
                            <m:brk m:alnAt="25"/>
                          </m:rPr>
                          <a:rPr lang="en-US" sz="2000" i="1" dirty="0">
                            <a:latin typeface="Cambria Math" panose="02040503050406030204" pitchFamily="18" charset="0"/>
                            <a:cs typeface="Arial" panose="020B0604020202020204" pitchFamily="34" charset="0"/>
                          </a:rPr>
                          <m:t>𝑘</m:t>
                        </m:r>
                        <m:r>
                          <a:rPr lang="en-US" sz="2000" i="1" dirty="0">
                            <a:latin typeface="Cambria Math" panose="02040503050406030204" pitchFamily="18" charset="0"/>
                            <a:cs typeface="Arial" panose="020B0604020202020204" pitchFamily="34" charset="0"/>
                          </a:rPr>
                          <m:t>=1</m:t>
                        </m:r>
                      </m:sub>
                      <m:sup>
                        <m:r>
                          <a:rPr lang="en-US" sz="2000" i="1" dirty="0">
                            <a:latin typeface="Cambria Math" panose="02040503050406030204" pitchFamily="18" charset="0"/>
                            <a:cs typeface="Arial" panose="020B0604020202020204" pitchFamily="34" charset="0"/>
                          </a:rPr>
                          <m:t>𝐾</m:t>
                        </m:r>
                      </m:sup>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ea typeface="Cambria Math" panose="02040503050406030204" pitchFamily="18" charset="0"/>
                                <a:cs typeface="Arial" panose="020B0604020202020204" pitchFamily="34" charset="0"/>
                              </a:rPr>
                              <m:t>𝜋</m:t>
                            </m:r>
                          </m:e>
                          <m:sub>
                            <m:r>
                              <a:rPr lang="en-US" sz="2000" i="1" dirty="0">
                                <a:latin typeface="Cambria Math" panose="02040503050406030204" pitchFamily="18" charset="0"/>
                                <a:cs typeface="Arial" panose="020B0604020202020204" pitchFamily="34" charset="0"/>
                              </a:rPr>
                              <m:t>𝑘</m:t>
                            </m:r>
                          </m:sub>
                        </m:sSub>
                        <m:r>
                          <a:rPr lang="en-US" sz="2000" i="1" dirty="0">
                            <a:latin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cs typeface="Calibri" panose="020F0502020204030204" pitchFamily="34" charset="0"/>
                  </a:rPr>
                  <a:t>.</a:t>
                </a:r>
              </a:p>
              <a:p>
                <a:pPr marL="257178" indent="-257178">
                  <a:spcBef>
                    <a:spcPts val="300"/>
                  </a:spcBef>
                </a:pPr>
                <a:r>
                  <a:rPr lang="en-US" sz="2000" dirty="0">
                    <a:latin typeface="Calibri" panose="020F0502020204030204" pitchFamily="34" charset="0"/>
                    <a:cs typeface="Calibri" panose="020F0502020204030204" pitchFamily="34" charset="0"/>
                  </a:rPr>
                  <a:t>Finally, p</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nary>
                      <m:naryPr>
                        <m:chr m:val="∑"/>
                        <m:supHide m:val="on"/>
                        <m:ctrlPr>
                          <a:rPr lang="en-US" sz="2000" i="1">
                            <a:latin typeface="Cambria Math" panose="02040503050406030204" pitchFamily="18" charset="0"/>
                            <a:cs typeface="Arial" panose="020B0604020202020204" pitchFamily="34" charset="0"/>
                          </a:rPr>
                        </m:ctrlPr>
                      </m:naryPr>
                      <m:sub>
                        <m:r>
                          <m:rPr>
                            <m:brk m:alnAt="7"/>
                          </m:rPr>
                          <a:rPr lang="en-US" sz="2000" i="1">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i="1">
                            <a:latin typeface="Cambria Math" panose="02040503050406030204" pitchFamily="18" charset="0"/>
                            <a:cs typeface="Arial" panose="020B0604020202020204" pitchFamily="34" charset="0"/>
                          </a:rPr>
                          <m:t>𝑝</m:t>
                        </m:r>
                        <m:d>
                          <m:dPr>
                            <m:endChr m:val="|"/>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 </m:t>
                            </m:r>
                          </m:e>
                        </m:d>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Calibri" panose="020F0502020204030204" pitchFamily="34" charset="0"/>
                    <a:cs typeface="Calibri" panose="020F0502020204030204" pitchFamily="34" charset="0"/>
                  </a:rPr>
                  <a:t> by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180" y="1927402"/>
                <a:ext cx="8686800" cy="3509963"/>
              </a:xfrm>
              <a:blipFill>
                <a:blip r:embed="rId3"/>
                <a:stretch>
                  <a:fillRect l="-584" t="-2158" b="-15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4" y="6126229"/>
            <a:ext cx="1600200" cy="273844"/>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73226"/>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7030" y="1745876"/>
                <a:ext cx="8489943" cy="4491588"/>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Calibri" panose="020F0502020204030204" pitchFamily="34" charset="0"/>
                    <a:cs typeface="Calibri" panose="020F0502020204030204" pitchFamily="34" charset="0"/>
                  </a:rPr>
                  <a:t> the random variable for an experiment c</a:t>
                </a:r>
                <a14:m>
                  <m:oMath xmlns:m="http://schemas.openxmlformats.org/officeDocument/2006/math">
                    <m:r>
                      <m:rPr>
                        <m:sty m:val="p"/>
                      </m:rPr>
                      <a:rPr lang="en-US" sz="2000">
                        <a:latin typeface="Cambria Math" panose="02040503050406030204" pitchFamily="18" charset="0"/>
                        <a:cs typeface="Arial" panose="020B0604020202020204" pitchFamily="34" charset="0"/>
                      </a:rPr>
                      <m:t>onsisting</m:t>
                    </m:r>
                    <m:r>
                      <a:rPr lang="en-US" sz="2000">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of</m:t>
                    </m:r>
                    <m:r>
                      <a:rPr lang="en-US" sz="200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Calibri" panose="020F0502020204030204" pitchFamily="34" charset="0"/>
                    <a:cs typeface="Calibri" panose="020F050202020403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from the source</a:t>
                </a:r>
              </a:p>
              <a:p>
                <a:pPr marL="257178" indent="-257178">
                  <a:spcBef>
                    <a:spcPts val="30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Calibri" panose="020F0502020204030204" pitchFamily="34" charset="0"/>
                    <a:cs typeface="Calibri" panose="020F0502020204030204" pitchFamily="34" charset="0"/>
                  </a:rPr>
                  <a:t> and,</a:t>
                </a:r>
              </a:p>
              <a:p>
                <a:pPr marL="257178" indent="-257178">
                  <a:spcBef>
                    <a:spcPts val="3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we get </a:t>
                </a:r>
                <a14:m>
                  <m:oMath xmlns:m="http://schemas.openxmlformats.org/officeDocument/2006/math">
                    <m:r>
                      <a:rPr lang="en-US" sz="2000">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𝑛</m:t>
                                </m:r>
                              </m:sub>
                            </m:sSub>
                          </m:e>
                        </m:d>
                        <m:r>
                          <a:rPr lang="en-US" sz="2000" i="1">
                            <a:latin typeface="Cambria Math" panose="02040503050406030204" pitchFamily="18" charset="0"/>
                            <a:cs typeface="Arial" panose="020B0604020202020204" pitchFamily="34" charset="0"/>
                          </a:rPr>
                          <m:t>=0</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cs typeface="Arial" panose="020B0604020202020204" pitchFamily="34" charset="0"/>
                          </a:rPr>
                        </m:ctrlPr>
                      </m:naryPr>
                      <m:sub>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𝑛𝑘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e>
                    </m:nary>
                    <m:r>
                      <a:rPr lang="en-US" sz="2000">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i="1">
                                <a:latin typeface="Cambria Math" panose="02040503050406030204" pitchFamily="18" charset="0"/>
                                <a:cs typeface="Arial" panose="020B0604020202020204" pitchFamily="34" charset="0"/>
                              </a:rPr>
                              <m:t>𝑇</m:t>
                            </m:r>
                          </m:sup>
                        </m:sSup>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Finally, we get </a:t>
                </a:r>
                <a14:m>
                  <m:oMath xmlns:m="http://schemas.openxmlformats.org/officeDocument/2006/math">
                    <m:sSubSup>
                      <m:sSubSupPr>
                        <m:ctrlPr>
                          <a:rPr lang="en-US" sz="2000" i="1">
                            <a:latin typeface="Cambria Math" panose="02040503050406030204" pitchFamily="18" charset="0"/>
                            <a:cs typeface="Arial" panose="020B0604020202020204" pitchFamily="34" charset="0"/>
                          </a:rPr>
                        </m:ctrlPr>
                      </m:sSubSup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up>
                        <m:r>
                          <a:rPr lang="en-US" sz="2000" i="1">
                            <a:latin typeface="Cambria Math" panose="02040503050406030204" pitchFamily="18" charset="0"/>
                            <a:cs typeface="Arial" panose="020B0604020202020204" pitchFamily="34" charset="0"/>
                          </a:rPr>
                          <m:t>′</m:t>
                        </m:r>
                      </m:sup>
                    </m:sSubSup>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cs typeface="Arial" panose="020B0604020202020204" pitchFamily="34" charset="0"/>
                          </a:rPr>
                          <m:t>𝑁</m:t>
                        </m:r>
                      </m:den>
                    </m:f>
                    <m:r>
                      <a:rPr lang="en-US" sz="2000" i="1">
                        <a:latin typeface="Cambria Math" panose="02040503050406030204" pitchFamily="18" charset="0"/>
                        <a:cs typeface="Arial" panose="020B0604020202020204" pitchFamily="34" charset="0"/>
                      </a:rPr>
                      <m:t> </m:t>
                    </m:r>
                  </m:oMath>
                </a14:m>
                <a:r>
                  <a:rPr lang="en-US" sz="2000" dirty="0">
                    <a:latin typeface="Calibri" panose="020F0502020204030204" pitchFamily="34" charset="0"/>
                    <a:cs typeface="Calibri" panose="020F0502020204030204" pitchFamily="34" charset="0"/>
                  </a:rPr>
                  <a:t> by maximizing </a:t>
                </a:r>
                <a14:m>
                  <m:oMath xmlns:m="http://schemas.openxmlformats.org/officeDocument/2006/math">
                    <m:r>
                      <m:rPr>
                        <m:sty m:val="p"/>
                      </m:rPr>
                      <a:rPr lang="en-US" sz="2000">
                        <a:latin typeface="Cambria Math" panose="02040503050406030204" pitchFamily="18" charset="0"/>
                        <a:cs typeface="Arial" panose="020B0604020202020204" pitchFamily="34" charset="0"/>
                      </a:rPr>
                      <m:t>ln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 with respect to </a:t>
                </a:r>
                <a14:m>
                  <m:oMath xmlns:m="http://schemas.openxmlformats.org/officeDocument/2006/math">
                    <m:r>
                      <a:rPr lang="en-US" sz="2000" b="1" i="1">
                        <a:latin typeface="Cambria Math" panose="02040503050406030204" pitchFamily="18" charset="0"/>
                        <a:ea typeface="Cambria Math" panose="02040503050406030204" pitchFamily="18" charset="0"/>
                        <a:cs typeface="Arial" panose="020B0604020202020204" pitchFamily="34" charset="0"/>
                      </a:rPr>
                      <m:t>𝝅</m:t>
                    </m:r>
                  </m:oMath>
                </a14:m>
                <a:r>
                  <a:rPr lang="en-US" sz="2000" dirty="0">
                    <a:latin typeface="Calibri" panose="020F0502020204030204" pitchFamily="34" charset="0"/>
                    <a:ea typeface="Cambria Math" panose="02040503050406030204" pitchFamily="18"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ea typeface="Cambria Math" panose="02040503050406030204" pitchFamily="18" charset="0"/>
                    <a:cs typeface="Calibri" panose="020F0502020204030204" pitchFamily="34" charset="0"/>
                  </a:rPr>
                  <a:t>, using the usual Lagrange multiplier machinery.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𝜆</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𝑁</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7030" y="1745876"/>
                <a:ext cx="8489943" cy="4491588"/>
              </a:xfrm>
              <a:blipFill>
                <a:blip r:embed="rId3"/>
                <a:stretch>
                  <a:fillRect l="-597" t="-1408" b="-112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62735" y="6237464"/>
            <a:ext cx="1600200" cy="273844"/>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64635"/>
            <a:ext cx="8498920" cy="971312"/>
          </a:xfrm>
        </p:spPr>
        <p:txBody>
          <a:bodyPr anchor="ctr">
            <a:noAutofit/>
          </a:bodyPr>
          <a:lstStyle/>
          <a:p>
            <a:pPr algn="ctr"/>
            <a:r>
              <a:rPr lang="en-US" sz="40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59" y="1586372"/>
                <a:ext cx="8686800" cy="4928692"/>
              </a:xfrm>
            </p:spPr>
            <p:txBody>
              <a:bodyPr>
                <a:noAutofit/>
              </a:bodyPr>
              <a:lstStyle/>
              <a:p>
                <a:pPr marL="257178" indent="-257178">
                  <a:lnSpc>
                    <a:spcPct val="100000"/>
                  </a:lnSpc>
                  <a:spcBef>
                    <a:spcPts val="0"/>
                  </a:spcBef>
                </a:pPr>
                <a:r>
                  <a:rPr lang="en-US" sz="2000" b="1" i="1" dirty="0">
                    <a:ea typeface="Arial" charset="0"/>
                    <a:cs typeface="Arial" charset="0"/>
                  </a:rPr>
                  <a:t>Covariance</a:t>
                </a:r>
                <a:r>
                  <a:rPr lang="en-US" sz="2000" i="1" dirty="0">
                    <a:ea typeface="Arial" charset="0"/>
                    <a:cs typeface="Arial" charset="0"/>
                  </a:rPr>
                  <a:t>: </a:t>
                </a:r>
                <a:r>
                  <a:rPr lang="en-US" sz="2000" dirty="0">
                    <a:ea typeface="Arial" charset="0"/>
                    <a:cs typeface="Arial" charset="0"/>
                  </a:rPr>
                  <a:t>If X and Y are two random variables, and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𝑦</m:t>
                        </m:r>
                      </m:e>
                    </m:d>
                  </m:oMath>
                </a14:m>
                <a:r>
                  <a:rPr lang="en-US" sz="2000" dirty="0">
                    <a:ea typeface="Arial" charset="0"/>
                    <a:cs typeface="Arial" charset="0"/>
                  </a:rPr>
                  <a:t> is their joint distribution, we define Cov(X, Y)=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𝑌</m:t>
                    </m:r>
                    <m:r>
                      <a:rPr lang="en-US" sz="2000">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f</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E</m:t>
                    </m:r>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X</m:t>
                    </m:r>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𝑋</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𝑌</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𝑌</m:t>
                        </m:r>
                      </m:sub>
                    </m:sSub>
                    <m:r>
                      <a:rPr lang="en-US" sz="2000" i="1">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It is denoted 𝜎</a:t>
                </a:r>
                <a:r>
                  <a:rPr lang="en-US" sz="2000" baseline="-25000" dirty="0">
                    <a:ea typeface="Arial" charset="0"/>
                    <a:cs typeface="Arial" charset="0"/>
                  </a:rPr>
                  <a:t>XY</a:t>
                </a:r>
                <a:r>
                  <a:rPr lang="en-US" sz="2000" dirty="0">
                    <a:ea typeface="Arial" charset="0"/>
                    <a:cs typeface="Arial" charset="0"/>
                  </a:rPr>
                  <a:t>.</a:t>
                </a:r>
                <a:r>
                  <a:rPr lang="en-US" sz="2000" dirty="0">
                    <a:cs typeface="Arial" charset="0"/>
                  </a:rPr>
                  <a:t> </a:t>
                </a:r>
                <a:endParaRPr lang="en-US" sz="2000" dirty="0">
                  <a:ea typeface="Arial" charset="0"/>
                  <a:cs typeface="Arial" charset="0"/>
                </a:endParaRPr>
              </a:p>
              <a:p>
                <a:pPr marL="257178" indent="-257178">
                  <a:lnSpc>
                    <a:spcPct val="100000"/>
                  </a:lnSpc>
                  <a:spcBef>
                    <a:spcPts val="0"/>
                  </a:spcBef>
                </a:pPr>
                <a:r>
                  <a:rPr lang="en-US" sz="2000" b="1" i="1" dirty="0">
                    <a:ea typeface="Arial" charset="0"/>
                    <a:cs typeface="Arial" charset="0"/>
                  </a:rPr>
                  <a:t>Correlation</a:t>
                </a:r>
                <a:r>
                  <a:rPr lang="en-US" sz="2000" i="1" dirty="0">
                    <a:ea typeface="Arial" charset="0"/>
                    <a:cs typeface="Arial" charset="0"/>
                  </a:rPr>
                  <a:t>: </a:t>
                </a:r>
                <a:r>
                  <a:rPr lang="en-US" sz="2000" dirty="0">
                    <a:ea typeface="Arial" charset="0"/>
                    <a:cs typeface="Arial" charset="0"/>
                  </a:rPr>
                  <a:t>If X and Y are two random variables, we define their correlation as 𝜌</a:t>
                </a:r>
                <a:r>
                  <a:rPr lang="en-US" sz="2000" baseline="-25000" dirty="0">
                    <a:ea typeface="Arial" charset="0"/>
                    <a:cs typeface="Arial" charset="0"/>
                  </a:rPr>
                  <a:t>XY</a:t>
                </a:r>
                <a:r>
                  <a:rPr lang="en-US" sz="2000" dirty="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𝑌</m:t>
                        </m:r>
                      </m:den>
                    </m:f>
                  </m:oMath>
                </a14:m>
                <a:r>
                  <a:rPr lang="en-US" sz="2000" dirty="0">
                    <a:ea typeface="Arial" charset="0"/>
                    <a:cs typeface="Arial" charset="0"/>
                  </a:rPr>
                  <a:t>.</a:t>
                </a:r>
              </a:p>
              <a:p>
                <a:pPr marL="257178" indent="-257178">
                  <a:lnSpc>
                    <a:spcPct val="100000"/>
                  </a:lnSpc>
                  <a:spcBef>
                    <a:spcPts val="0"/>
                  </a:spcBef>
                </a:pPr>
                <a:r>
                  <a:rPr lang="en-US" sz="2000" dirty="0">
                    <a:ea typeface="Arial" charset="0"/>
                    <a:cs typeface="Arial" charset="0"/>
                  </a:rPr>
                  <a:t>If X and Y are independent, Cov(X, Y) = 0 = 𝜎</a:t>
                </a:r>
                <a:r>
                  <a:rPr lang="en-US" sz="2000" baseline="-25000" dirty="0">
                    <a:ea typeface="Arial" charset="0"/>
                    <a:cs typeface="Arial" charset="0"/>
                  </a:rPr>
                  <a:t>XY</a:t>
                </a:r>
                <a:r>
                  <a:rPr lang="en-US" sz="2000" dirty="0">
                    <a:ea typeface="Arial" charset="0"/>
                    <a:cs typeface="Arial" charset="0"/>
                  </a:rPr>
                  <a:t> and so 𝜌</a:t>
                </a:r>
                <a:r>
                  <a:rPr lang="en-US" sz="2000" baseline="-25000" dirty="0">
                    <a:ea typeface="Arial" charset="0"/>
                    <a:cs typeface="Arial" charset="0"/>
                  </a:rPr>
                  <a:t>XY </a:t>
                </a:r>
                <a:r>
                  <a:rPr lang="en-US" sz="2000" dirty="0">
                    <a:ea typeface="Arial" charset="0"/>
                    <a:cs typeface="Arial" charset="0"/>
                  </a:rPr>
                  <a:t>= 0.  If 𝜌</a:t>
                </a:r>
                <a:r>
                  <a:rPr lang="en-US" sz="2000" baseline="-25000" dirty="0">
                    <a:ea typeface="Arial" charset="0"/>
                    <a:cs typeface="Arial" charset="0"/>
                  </a:rPr>
                  <a:t>XY </a:t>
                </a:r>
                <a:r>
                  <a:rPr lang="en-US" sz="2000" dirty="0">
                    <a:ea typeface="Arial" charset="0"/>
                    <a:cs typeface="Arial" charset="0"/>
                  </a:rPr>
                  <a:t>= 1, X and Y are perfectly correlated. Note that 𝜎</a:t>
                </a:r>
                <a:r>
                  <a:rPr lang="en-US" sz="2000" baseline="-25000" dirty="0">
                    <a:ea typeface="Arial" charset="0"/>
                    <a:cs typeface="Arial" charset="0"/>
                  </a:rPr>
                  <a:t>X+Y</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X</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Y</a:t>
                </a:r>
                <a:r>
                  <a:rPr lang="en-US" sz="2000" baseline="30000" dirty="0">
                    <a:ea typeface="Arial" charset="0"/>
                    <a:cs typeface="Arial" charset="0"/>
                  </a:rPr>
                  <a:t>2</a:t>
                </a:r>
                <a:r>
                  <a:rPr lang="en-US" sz="2000" dirty="0">
                    <a:ea typeface="Arial" charset="0"/>
                    <a:cs typeface="Arial" charset="0"/>
                  </a:rPr>
                  <a:t>  + 2 Cov(X, Y). </a:t>
                </a:r>
              </a:p>
              <a:p>
                <a:pPr marL="257178" indent="-257178">
                  <a:lnSpc>
                    <a:spcPct val="100000"/>
                  </a:lnSpc>
                  <a:spcBef>
                    <a:spcPts val="0"/>
                  </a:spcBef>
                </a:pPr>
                <a:r>
                  <a:rPr lang="en-US" sz="2000" dirty="0">
                    <a:ea typeface="Arial" charset="0"/>
                    <a:cs typeface="Arial" charset="0"/>
                  </a:rPr>
                  <a:t>The above definitions carry over to continuous distributions with the obvious changes.</a:t>
                </a:r>
              </a:p>
              <a:p>
                <a:pPr marL="257178" indent="-257178">
                  <a:lnSpc>
                    <a:spcPct val="100000"/>
                  </a:lnSpc>
                  <a:spcBef>
                    <a:spcPts val="0"/>
                  </a:spcBef>
                </a:pPr>
                <a:r>
                  <a:rPr lang="en-US" sz="2000" b="1" dirty="0">
                    <a:ea typeface="Arial" charset="0"/>
                    <a:cs typeface="Arial" charset="0"/>
                  </a:rPr>
                  <a:t>Chebyshev's inequality: </a:t>
                </a:r>
                <a:r>
                  <a:rPr lang="en-US" sz="2000" dirty="0">
                    <a:ea typeface="Arial" charset="0"/>
                    <a:cs typeface="Arial" charset="0"/>
                  </a:rPr>
                  <a:t>Suppose X is a random variable with mean 𝜇 and variance 𝜎</a:t>
                </a:r>
                <a:r>
                  <a:rPr lang="en-US" sz="2000" baseline="30000" dirty="0">
                    <a:ea typeface="Arial" charset="0"/>
                    <a:cs typeface="Arial" charset="0"/>
                  </a:rPr>
                  <a:t>2</a:t>
                </a:r>
                <a:r>
                  <a:rPr lang="en-US" sz="2000" dirty="0">
                    <a:ea typeface="Arial" charset="0"/>
                    <a:cs typeface="Arial" charset="0"/>
                  </a:rPr>
                  <a:t>: Then </a:t>
                </a:r>
                <a:r>
                  <a:rPr lang="en-US" sz="1800" dirty="0">
                    <a:ea typeface="Arial" charset="0"/>
                    <a:cs typeface="Arial" charset="0"/>
                  </a:rPr>
                  <a:t>∀𝜀&gt;0, P(|X- 𝜇| ≥ 𝜀)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r>
                          <a:rPr lang="en-US" sz="1800" i="1" baseline="30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𝜀</m:t>
                        </m:r>
                        <m:r>
                          <a:rPr lang="en-US" sz="1800" i="1" baseline="30000">
                            <a:latin typeface="Cambria Math" panose="02040503050406030204" pitchFamily="18" charset="0"/>
                            <a:ea typeface="Cambria Math" panose="02040503050406030204" pitchFamily="18" charset="0"/>
                            <a:cs typeface="Arial" charset="0"/>
                          </a:rPr>
                          <m:t>2</m:t>
                        </m:r>
                      </m:den>
                    </m:f>
                  </m:oMath>
                </a14:m>
                <a:r>
                  <a:rPr lang="en-US" sz="1800" dirty="0">
                    <a:ea typeface="Arial" charset="0"/>
                    <a:cs typeface="Arial" charset="0"/>
                  </a:rPr>
                  <a:t>.</a:t>
                </a:r>
              </a:p>
              <a:p>
                <a:pPr marL="257178" indent="-257178">
                  <a:lnSpc>
                    <a:spcPct val="100000"/>
                  </a:lnSpc>
                  <a:spcBef>
                    <a:spcPts val="0"/>
                  </a:spcBef>
                </a:pPr>
                <a:r>
                  <a:rPr lang="en-US" sz="2000" b="1" dirty="0">
                    <a:ea typeface="Arial" charset="0"/>
                    <a:cs typeface="Arial" charset="0"/>
                  </a:rPr>
                  <a:t>Markov’s inequality</a:t>
                </a:r>
                <a:r>
                  <a:rPr lang="en-US" sz="2000" dirty="0">
                    <a:ea typeface="Arial" charset="0"/>
                    <a:cs typeface="Arial" charset="0"/>
                  </a:rPr>
                  <a:t>:  Let X be a random variable assuming non-negative values ∀t&gt;0, then P(X≥t) ≦ E(X)/t</a:t>
                </a:r>
              </a:p>
              <a:p>
                <a:pPr marL="257178" indent="-257178">
                  <a:lnSpc>
                    <a:spcPct val="100000"/>
                  </a:lnSpc>
                  <a:spcBef>
                    <a:spcPts val="0"/>
                  </a:spcBef>
                </a:pPr>
                <a:r>
                  <a:rPr lang="en-US" sz="2000" b="1" dirty="0">
                    <a:ea typeface="Arial" charset="0"/>
                    <a:cs typeface="Arial" charset="0"/>
                  </a:rPr>
                  <a:t>Jensen’s inequality</a:t>
                </a:r>
                <a:r>
                  <a:rPr lang="en-US" sz="2000" dirty="0">
                    <a:ea typeface="Arial" charset="0"/>
                    <a:cs typeface="Arial" charset="0"/>
                  </a:rPr>
                  <a:t>: If f(x) is convex [𝜆f(a) + (1-𝜆) f(b) ≥ f(𝜆a + (1-𝜆)b)], E(f(X)) ≥ f(E(X))</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59" y="1586372"/>
                <a:ext cx="8686800" cy="4928692"/>
              </a:xfrm>
              <a:blipFill>
                <a:blip r:embed="rId3"/>
                <a:stretch>
                  <a:fillRect l="-584" t="-3077" r="-438" b="-7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78141"/>
            <a:ext cx="1600200" cy="273844"/>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75"/>
            <a:ext cx="8823960" cy="651272"/>
          </a:xfrm>
        </p:spPr>
        <p:txBody>
          <a:bodyPr anchor="ctr">
            <a:noAutofit/>
          </a:bodyPr>
          <a:lstStyle/>
          <a:p>
            <a:pPr algn="ctr"/>
            <a:r>
              <a:rPr lang="en-US" sz="4000" dirty="0">
                <a:latin typeface="Arial" charset="0"/>
                <a:ea typeface="Arial" charset="0"/>
                <a:cs typeface="Arial" charset="0"/>
              </a:rPr>
              <a:t>Summary EM for Gaussian Mixing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178" y="2000688"/>
                <a:ext cx="8176023" cy="4340739"/>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Calibri" panose="020F0502020204030204" pitchFamily="34" charset="0"/>
                  <a:cs typeface="Calibri" panose="020F0502020204030204" pitchFamily="34" charset="0"/>
                </a:endParaRPr>
              </a:p>
              <a:p>
                <a:pPr marL="0" indent="0">
                  <a:spcBef>
                    <a:spcPts val="300"/>
                  </a:spcBef>
                  <a:buNone/>
                </a:pPr>
                <a:endParaRPr lang="en-US" sz="2000" b="1"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E step</a:t>
                </a:r>
              </a:p>
              <a:p>
                <a:pPr marL="600083" lvl="1"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M step</a:t>
                </a: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b="1" i="1">
                                <a:latin typeface="Cambria Math" panose="02040503050406030204" pitchFamily="18" charset="0"/>
                                <a:cs typeface="Arial" panose="020B0604020202020204" pitchFamily="34" charset="0"/>
                              </a:rPr>
                              <m:t>𝒏</m:t>
                            </m:r>
                          </m:sub>
                        </m:sSub>
                      </m:e>
                    </m:nary>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e>
                    </m:nary>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𝝅</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Check convergence by evaluating</a:t>
                </a:r>
              </a:p>
              <a:p>
                <a:pPr marL="600083" lvl="1" indent="-257178">
                  <a:spcBef>
                    <a:spcPts val="300"/>
                  </a:spcBef>
                </a:pPr>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178" y="2000688"/>
                <a:ext cx="8176023" cy="4340739"/>
              </a:xfrm>
              <a:blipFill>
                <a:blip r:embed="rId3"/>
                <a:stretch>
                  <a:fillRect l="-620" t="-1749" b="-49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29260"/>
            <a:ext cx="1600200" cy="273844"/>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1"/>
            <a:ext cx="8823960" cy="651272"/>
          </a:xfrm>
        </p:spPr>
        <p:txBody>
          <a:bodyPr anchor="ctr">
            <a:noAutofit/>
          </a:bodyPr>
          <a:lstStyle/>
          <a:p>
            <a:pPr algn="ctr"/>
            <a:r>
              <a:rPr lang="en-US" sz="40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106520"/>
                <a:ext cx="8686800" cy="3096989"/>
              </a:xfrm>
            </p:spPr>
            <p:txBody>
              <a:bodyPr>
                <a:noAutofit/>
              </a:bodyPr>
              <a:lstStyle/>
              <a:p>
                <a:pPr marL="0" indent="0">
                  <a:buNone/>
                </a:pPr>
                <a:endParaRPr lang="en-US" sz="1500" dirty="0">
                  <a:latin typeface="Arial" panose="020B0604020202020204" pitchFamily="34" charset="0"/>
                  <a:cs typeface="Arial" panose="020B0604020202020204" pitchFamily="34" charset="0"/>
                </a:endParaRPr>
              </a:p>
              <a:p>
                <a:pPr lvl="1" indent="-342905">
                  <a:buFont typeface="+mj-lt"/>
                  <a:buAutoNum type="arabicPeriod"/>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oMath>
                </a14:m>
                <a:r>
                  <a:rPr lang="en-US" sz="2000" dirty="0">
                    <a:latin typeface="Calibri" panose="020F0502020204030204" pitchFamily="34" charset="0"/>
                    <a:cs typeface="Calibri" panose="020F0502020204030204" pitchFamily="34" charset="0"/>
                  </a:rPr>
                  <a:t> </a:t>
                </a:r>
              </a:p>
              <a:p>
                <a:pPr lvl="1" indent="-342905">
                  <a:buFont typeface="+mj-lt"/>
                  <a:buAutoNum type="arabicPeriod"/>
                </a:pPr>
                <a:r>
                  <a:rPr lang="en-US" sz="2000" dirty="0">
                    <a:latin typeface="Calibri" panose="020F0502020204030204" pitchFamily="34" charset="0"/>
                    <a:cs typeface="Calibri" panose="020F0502020204030204" pitchFamily="34" charset="0"/>
                  </a:rPr>
                  <a:t>E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Calibri" panose="020F0502020204030204" pitchFamily="34" charset="0"/>
                  <a:cs typeface="Calibri" panose="020F0502020204030204" pitchFamily="34" charset="0"/>
                </a:endParaRPr>
              </a:p>
              <a:p>
                <a:pPr lvl="1" indent="-342905">
                  <a:buFont typeface="+mj-lt"/>
                  <a:buAutoNum type="arabicPeriod"/>
                </a:pPr>
                <a:r>
                  <a:rPr lang="en-US" sz="2000" dirty="0">
                    <a:latin typeface="Calibri" panose="020F0502020204030204" pitchFamily="34" charset="0"/>
                    <a:cs typeface="Calibri" panose="020F0502020204030204" pitchFamily="34" charset="0"/>
                  </a:rPr>
                  <a:t>M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Calibri" panose="020F0502020204030204" pitchFamily="34" charset="0"/>
                  <a:cs typeface="Calibri" panose="020F0502020204030204" pitchFamily="34" charset="0"/>
                </a:endParaRPr>
              </a:p>
              <a:p>
                <a:pPr lvl="2" algn="l"/>
                <a:r>
                  <a:rPr lang="en-US" dirty="0">
                    <a:latin typeface="Calibri" panose="020F0502020204030204" pitchFamily="34" charset="0"/>
                    <a:cs typeface="Calibri" panose="020F050202020403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106520"/>
                <a:ext cx="8686800" cy="309698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2" y="223663"/>
            <a:ext cx="8823960" cy="651272"/>
          </a:xfrm>
        </p:spPr>
        <p:txBody>
          <a:bodyPr anchor="ctr">
            <a:noAutofit/>
          </a:bodyPr>
          <a:lstStyle/>
          <a:p>
            <a:pPr algn="ctr"/>
            <a:r>
              <a:rPr lang="en-US" sz="4000" dirty="0">
                <a:latin typeface="Arial" charset="0"/>
                <a:ea typeface="Arial" charset="0"/>
                <a:cs typeface="Arial" charset="0"/>
              </a:rPr>
              <a:t>EM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0580" y="1417289"/>
                <a:ext cx="5002823" cy="4481071"/>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[0]: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[0]:  0.000,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[0]: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[1]:  0.250,  𝜇[1]:  2.000,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[1]: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[2]: 4.000,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[2]: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3]: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[3]: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u[4]: 8.000,</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[4]: 0.200</a:t>
                </a:r>
              </a:p>
              <a:p>
                <a:pPr algn="l"/>
                <a:r>
                  <a:rPr lang="en-US" sz="1600" dirty="0">
                    <a:latin typeface="Arial" panose="020B0604020202020204" pitchFamily="34" charset="0"/>
                    <a:cs typeface="Arial" panose="020B0604020202020204" pitchFamily="34" charset="0"/>
                  </a:rPr>
                  <a:t>Guess of parameters</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_in[0]: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_in[0]: 0.000,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_in[0]: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1.500,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_in[1]: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3.000,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_in[2]: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4.500,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_in[3]: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a:t>
                </a:r>
              </a:p>
              <a:p>
                <a:pPr>
                  <a:spcBef>
                    <a:spcPts val="300"/>
                  </a:spcBef>
                </a:pPr>
                <a:r>
                  <a:rPr lang="en-US" sz="1600" dirty="0">
                    <a:latin typeface="Arial" panose="020B0604020202020204" pitchFamily="34" charset="0"/>
                    <a:cs typeface="Arial" panose="020B0604020202020204" pitchFamily="34" charset="0"/>
                  </a:rPr>
                  <a:t>28 iterations, old_likelihood: -24682.7084,  new_likelihood: -24682.7083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0580" y="1417289"/>
                <a:ext cx="5002823" cy="4481071"/>
              </a:xfrm>
              <a:blipFill>
                <a:blip r:embed="rId3"/>
                <a:stretch>
                  <a:fillRect l="-506" t="-8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27695" y="6104019"/>
            <a:ext cx="1600200" cy="273844"/>
          </a:xfrm>
        </p:spPr>
        <p:txBody>
          <a:bodyPr/>
          <a:lstStyle/>
          <a:p>
            <a:fld id="{FA32F8ED-EEB4-4D51-9E8E-3B145D9B9811}" type="slidenum">
              <a:rPr lang="en-US" smtClean="0"/>
              <a:pPr/>
              <a:t>72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5199674" y="1417289"/>
                <a:ext cx="3853891" cy="4189692"/>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600" dirty="0">
                    <a:latin typeface="Arial" panose="020B0604020202020204" pitchFamily="34" charset="0"/>
                    <a:cs typeface="Arial" panose="020B0604020202020204" pitchFamily="34" charset="0"/>
                  </a:rPr>
                  <a:t>EM estimate</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0.599,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_out[0]: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0.250,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2.3512, </a:t>
                </a:r>
                <a:endParaRPr lang="en-US" sz="1600" i="1" dirty="0">
                  <a:latin typeface="Cambria Math" panose="02040503050406030204" pitchFamily="18" charset="0"/>
                  <a:ea typeface="Cambria Math" panose="02040503050406030204" pitchFamily="18"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_out[1]: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4.1084,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_out[2]: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6.4742,</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_out[3]: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0.200,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8.6784,</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_out[4]: 0.200</a:t>
                </a:r>
              </a:p>
            </p:txBody>
          </p:sp>
        </mc:Choice>
        <mc:Fallback xmlns="">
          <p:sp>
            <p:nvSpPr>
              <p:cNvPr id="6" name="Content Placeholder 2">
                <a:extLst>
                  <a:ext uri="{FF2B5EF4-FFF2-40B4-BE49-F238E27FC236}">
                    <a16:creationId xmlns:a16="http://schemas.microsoft.com/office/drawing/2014/main" id="{FA0B8C5A-2D6B-484C-86D4-96449C4DE3D5}"/>
                  </a:ext>
                </a:extLst>
              </p:cNvPr>
              <p:cNvSpPr txBox="1">
                <a:spLocks noRot="1" noChangeAspect="1" noMove="1" noResize="1" noEditPoints="1" noAdjustHandles="1" noChangeArrowheads="1" noChangeShapeType="1" noTextEdit="1"/>
              </p:cNvSpPr>
              <p:nvPr/>
            </p:nvSpPr>
            <p:spPr>
              <a:xfrm>
                <a:off x="5199674" y="1417289"/>
                <a:ext cx="3853891" cy="4189692"/>
              </a:xfrm>
              <a:prstGeom prst="rect">
                <a:avLst/>
              </a:prstGeom>
              <a:blipFill>
                <a:blip r:embed="rId4"/>
                <a:stretch>
                  <a:fillRect l="-1316" t="-1208"/>
                </a:stretch>
              </a:blipFill>
            </p:spPr>
            <p:txBody>
              <a:bodyPr/>
              <a:lstStyle/>
              <a:p>
                <a:r>
                  <a:rPr lang="en-US">
                    <a:noFill/>
                  </a:rPr>
                  <a:t> </a:t>
                </a:r>
              </a:p>
            </p:txBody>
          </p:sp>
        </mc:Fallback>
      </mc:AlternateContent>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55015"/>
            <a:ext cx="8823960" cy="651272"/>
          </a:xfrm>
        </p:spPr>
        <p:txBody>
          <a:bodyPr anchor="ctr">
            <a:noAutofit/>
          </a:bodyPr>
          <a:lstStyle/>
          <a:p>
            <a:pPr algn="ctr"/>
            <a:r>
              <a:rPr lang="en-US" sz="4000" dirty="0">
                <a:latin typeface="Arial" charset="0"/>
                <a:ea typeface="Arial" charset="0"/>
                <a:cs typeface="Arial" charset="0"/>
              </a:rPr>
              <a:t>Markov chains</a:t>
            </a:r>
          </a:p>
        </p:txBody>
      </p:sp>
      <p:sp>
        <p:nvSpPr>
          <p:cNvPr id="3" name="Content Placeholder 2"/>
          <p:cNvSpPr>
            <a:spLocks noGrp="1"/>
          </p:cNvSpPr>
          <p:nvPr>
            <p:ph idx="1"/>
          </p:nvPr>
        </p:nvSpPr>
        <p:spPr>
          <a:xfrm>
            <a:off x="745577" y="1928703"/>
            <a:ext cx="7652848" cy="295253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 Markov chain is a stochastic process involving a sequence of states and transitions from state to state where transitions to next state depend only on current state.  Simplest model of dependent time sequences</a:t>
            </a:r>
          </a:p>
          <a:p>
            <a:pPr marL="257178" indent="-257178"/>
            <a:r>
              <a:rPr lang="en-US" sz="2000" dirty="0">
                <a:latin typeface="Calibri" panose="020F0502020204030204" pitchFamily="34" charset="0"/>
                <a:ea typeface="Arial" charset="0"/>
                <a:cs typeface="Calibri" panose="020F0502020204030204" pitchFamily="34" charset="0"/>
              </a:rPr>
              <a:t>Parameters</a:t>
            </a:r>
          </a:p>
          <a:p>
            <a:pPr marL="600083" lvl="1" indent="-257178"/>
            <a:r>
              <a:rPr lang="en-US" sz="2000" dirty="0">
                <a:latin typeface="Calibri" panose="020F0502020204030204" pitchFamily="34" charset="0"/>
                <a:ea typeface="Arial" charset="0"/>
                <a:cs typeface="Calibri" panose="020F0502020204030204" pitchFamily="34" charset="0"/>
              </a:rPr>
              <a:t>states S={1,2,…, s}</a:t>
            </a:r>
          </a:p>
          <a:p>
            <a:pPr marL="600083" lvl="1" indent="-257178"/>
            <a:r>
              <a:rPr lang="en-US" sz="2000" dirty="0">
                <a:latin typeface="Calibri" panose="020F0502020204030204" pitchFamily="34" charset="0"/>
                <a:ea typeface="Arial" charset="0"/>
                <a:cs typeface="Calibri" panose="020F0502020204030204" pitchFamily="34" charset="0"/>
              </a:rPr>
              <a:t>initial probabilities 𝜋(i), i∈S</a:t>
            </a:r>
          </a:p>
          <a:p>
            <a:pPr marL="600083" lvl="1" indent="-257178"/>
            <a:r>
              <a:rPr lang="en-US" sz="2000" dirty="0">
                <a:latin typeface="Calibri" panose="020F0502020204030204" pitchFamily="34" charset="0"/>
                <a:ea typeface="Arial" charset="0"/>
                <a:cs typeface="Calibri" panose="020F0502020204030204" pitchFamily="34" charset="0"/>
              </a:rPr>
              <a:t>transition probabilities p</a:t>
            </a:r>
            <a:r>
              <a:rPr lang="en-US" sz="2000" baseline="-25000" dirty="0">
                <a:latin typeface="Calibri" panose="020F0502020204030204" pitchFamily="34" charset="0"/>
                <a:ea typeface="Arial" charset="0"/>
                <a:cs typeface="Calibri" panose="020F0502020204030204" pitchFamily="34" charset="0"/>
              </a:rPr>
              <a:t>ij</a:t>
            </a:r>
            <a:r>
              <a:rPr lang="en-US" sz="2000" dirty="0">
                <a:latin typeface="Calibri" panose="020F0502020204030204" pitchFamily="34" charset="0"/>
                <a:ea typeface="Arial" charset="0"/>
                <a:cs typeface="Calibri" panose="020F0502020204030204" pitchFamily="34" charset="0"/>
              </a:rPr>
              <a:t>= probability state i transitions to state j, i, j ∈S</a:t>
            </a:r>
          </a:p>
          <a:p>
            <a:pPr marL="257178" indent="-257178"/>
            <a:r>
              <a:rPr lang="en-US" sz="2000" dirty="0">
                <a:latin typeface="Calibri" panose="020F0502020204030204" pitchFamily="34" charset="0"/>
                <a:ea typeface="Arial" charset="0"/>
                <a:cs typeface="Calibri" panose="020F0502020204030204" pitchFamily="34"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6749276" y="6003656"/>
            <a:ext cx="1600200" cy="273844"/>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557541"/>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464575" y="2299189"/>
            <a:ext cx="8334683" cy="3675635"/>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Neural Networks</a:t>
            </a:r>
          </a:p>
          <a:p>
            <a:pPr marL="600083" lvl="1" indent="-257178">
              <a:buFont typeface="Arial" charset="0"/>
              <a:buChar char="•"/>
            </a:pPr>
            <a:r>
              <a:rPr lang="en-US" sz="2000" dirty="0">
                <a:latin typeface="Calibri" panose="020F0502020204030204" pitchFamily="34" charset="0"/>
                <a:cs typeface="Calibri" panose="020F0502020204030204" pitchFamily="34" charset="0"/>
              </a:rPr>
              <a:t>Backpropagation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Deep learning</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71" y="249863"/>
            <a:ext cx="8686802"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216442" y="1372041"/>
            <a:ext cx="5775203" cy="387757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outputs house price.  For NN simplest is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max(a</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+b,0)</a:t>
            </a:r>
          </a:p>
          <a:p>
            <a:pPr marL="257178" indent="-257178"/>
            <a:r>
              <a:rPr lang="en-US" sz="2000" dirty="0">
                <a:latin typeface="Calibri" panose="020F0502020204030204" pitchFamily="34" charset="0"/>
                <a:ea typeface="Arial" charset="0"/>
                <a:cs typeface="Calibri" panose="020F0502020204030204" pitchFamily="34" charset="0"/>
              </a:rPr>
              <a:t>Input to NN are features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outputs are called activations, a</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For single neuron, z = W</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b</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activation function is a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(z) or ReLu(z)= max(z, 0) or tanh(z).</a:t>
            </a:r>
          </a:p>
          <a:p>
            <a:pPr marL="257178" indent="-257178"/>
            <a:r>
              <a:rPr lang="en-US" sz="2000" dirty="0">
                <a:latin typeface="Calibri" panose="020F0502020204030204" pitchFamily="34" charset="0"/>
                <a:ea typeface="Arial" charset="0"/>
                <a:cs typeface="Calibri" panose="020F0502020204030204" pitchFamily="34" charset="0"/>
              </a:rPr>
              <a:t>Notation:</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i= 1, 2,…, m, L layer neural net.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Input to layer l is 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[l]T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Activation at layer l is a</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3</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[2]T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a</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For N layers, we put W = matrix of the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Same for b, a and z.</a:t>
            </a:r>
          </a:p>
          <a:p>
            <a:pPr lvl="1" algn="l"/>
            <a:endParaRPr lang="en-US" sz="2000" dirty="0">
              <a:latin typeface="Calibri" panose="020F0502020204030204" pitchFamily="34" charset="0"/>
              <a:ea typeface="Arial" charset="0"/>
              <a:cs typeface="Calibri" panose="020F0502020204030204" pitchFamily="34" charset="0"/>
            </a:endParaRPr>
          </a:p>
          <a:p>
            <a:pPr algn="l"/>
            <a:endParaRPr lang="en-US" sz="2000" dirty="0">
              <a:latin typeface="Calibri" panose="020F0502020204030204" pitchFamily="34" charset="0"/>
              <a:ea typeface="Arial" charset="0"/>
              <a:cs typeface="Calibri" panose="020F0502020204030204" pitchFamily="34"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7140151" y="5306784"/>
            <a:ext cx="878648" cy="300210"/>
          </a:xfrm>
          <a:prstGeom prst="rect">
            <a:avLst/>
          </a:prstGeom>
          <a:noFill/>
        </p:spPr>
        <p:txBody>
          <a:bodyPr wrap="square" rtlCol="0">
            <a:spAutoFit/>
          </a:bodyPr>
          <a:lstStyle/>
          <a:p>
            <a:r>
              <a:rPr lang="en-US" sz="1351" dirty="0"/>
              <a:t>From Ng</a:t>
            </a:r>
          </a:p>
        </p:txBody>
      </p:sp>
      <p:grpSp>
        <p:nvGrpSpPr>
          <p:cNvPr id="7" name="Group 6">
            <a:extLst>
              <a:ext uri="{FF2B5EF4-FFF2-40B4-BE49-F238E27FC236}">
                <a16:creationId xmlns:a16="http://schemas.microsoft.com/office/drawing/2014/main" id="{566C8133-1FE3-ADFA-B54E-E5DE16CA3729}"/>
              </a:ext>
            </a:extLst>
          </p:cNvPr>
          <p:cNvGrpSpPr/>
          <p:nvPr/>
        </p:nvGrpSpPr>
        <p:grpSpPr>
          <a:xfrm>
            <a:off x="5768542" y="2452929"/>
            <a:ext cx="3369562" cy="2868423"/>
            <a:chOff x="5768541" y="2452928"/>
            <a:chExt cx="3369561" cy="2868424"/>
          </a:xfrm>
        </p:grpSpPr>
        <p:sp>
          <p:nvSpPr>
            <p:cNvPr id="6" name="Oval 5">
              <a:extLst>
                <a:ext uri="{FF2B5EF4-FFF2-40B4-BE49-F238E27FC236}">
                  <a16:creationId xmlns:a16="http://schemas.microsoft.com/office/drawing/2014/main" id="{D20940C3-8995-CE4C-B97F-FD8D97EA9BD6}"/>
                </a:ext>
              </a:extLst>
            </p:cNvPr>
            <p:cNvSpPr/>
            <p:nvPr/>
          </p:nvSpPr>
          <p:spPr>
            <a:xfrm>
              <a:off x="6828290" y="277409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8" name="Straight Arrow Connector 7">
              <a:extLst>
                <a:ext uri="{FF2B5EF4-FFF2-40B4-BE49-F238E27FC236}">
                  <a16:creationId xmlns:a16="http://schemas.microsoft.com/office/drawing/2014/main" id="{4E34D11D-8338-2047-B5F2-98B7537E0FA7}"/>
                </a:ext>
              </a:extLst>
            </p:cNvPr>
            <p:cNvCxnSpPr>
              <a:cxnSpLocks/>
            </p:cNvCxnSpPr>
            <p:nvPr/>
          </p:nvCxnSpPr>
          <p:spPr>
            <a:xfrm>
              <a:off x="8294014" y="3862760"/>
              <a:ext cx="332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6424877" y="258673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6434349" y="3067803"/>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6882078" y="3745642"/>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6488138" y="4039349"/>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6922419" y="436084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6519007" y="417348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6528479" y="4654552"/>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7961200" y="3684888"/>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7161104" y="2960431"/>
              <a:ext cx="911034" cy="747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7214892" y="3861380"/>
              <a:ext cx="746308" cy="60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7255234" y="3986179"/>
              <a:ext cx="754706" cy="551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8680926" y="3751667"/>
              <a:ext cx="457176" cy="254044"/>
            </a:xfrm>
            <a:prstGeom prst="rect">
              <a:avLst/>
            </a:prstGeom>
            <a:noFill/>
          </p:spPr>
          <p:txBody>
            <a:bodyPr wrap="none" rtlCol="0">
              <a:spAutoFit/>
            </a:bodyPr>
            <a:lstStyle/>
            <a:p>
              <a:r>
                <a:rPr lang="en-US" sz="1051"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6021942" y="2452928"/>
              <a:ext cx="388248" cy="254044"/>
            </a:xfrm>
            <a:prstGeom prst="rect">
              <a:avLst/>
            </a:prstGeom>
            <a:noFill/>
          </p:spPr>
          <p:txBody>
            <a:bodyPr wrap="none" rtlCol="0">
              <a:spAutoFit/>
            </a:bodyPr>
            <a:lstStyle/>
            <a:p>
              <a:r>
                <a:rPr lang="en-US" sz="1051"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5768541" y="3056912"/>
              <a:ext cx="630301" cy="254044"/>
            </a:xfrm>
            <a:prstGeom prst="rect">
              <a:avLst/>
            </a:prstGeom>
            <a:noFill/>
          </p:spPr>
          <p:txBody>
            <a:bodyPr wrap="none" rtlCol="0">
              <a:spAutoFit/>
            </a:bodyPr>
            <a:lstStyle/>
            <a:p>
              <a:r>
                <a:rPr lang="en-US" sz="1051"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6132357" y="4002943"/>
              <a:ext cx="338554" cy="254044"/>
            </a:xfrm>
            <a:prstGeom prst="rect">
              <a:avLst/>
            </a:prstGeom>
            <a:noFill/>
          </p:spPr>
          <p:txBody>
            <a:bodyPr wrap="none" rtlCol="0">
              <a:spAutoFit/>
            </a:bodyPr>
            <a:lstStyle/>
            <a:p>
              <a:r>
                <a:rPr lang="en-US" sz="1051"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5998197" y="4624439"/>
              <a:ext cx="558166" cy="254044"/>
            </a:xfrm>
            <a:prstGeom prst="rect">
              <a:avLst/>
            </a:prstGeom>
            <a:noFill/>
          </p:spPr>
          <p:txBody>
            <a:bodyPr wrap="none" rtlCol="0">
              <a:spAutoFit/>
            </a:bodyPr>
            <a:lstStyle/>
            <a:p>
              <a:r>
                <a:rPr lang="en-US" sz="1051"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7474701" y="2916231"/>
              <a:ext cx="753732" cy="254044"/>
            </a:xfrm>
            <a:prstGeom prst="rect">
              <a:avLst/>
            </a:prstGeom>
            <a:noFill/>
          </p:spPr>
          <p:txBody>
            <a:bodyPr wrap="none" rtlCol="0">
              <a:spAutoFit/>
            </a:bodyPr>
            <a:lstStyle/>
            <a:p>
              <a:r>
                <a:rPr lang="en-US" sz="1051"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7201786" y="3636251"/>
              <a:ext cx="668773" cy="254044"/>
            </a:xfrm>
            <a:prstGeom prst="rect">
              <a:avLst/>
            </a:prstGeom>
            <a:noFill/>
          </p:spPr>
          <p:txBody>
            <a:bodyPr wrap="none" rtlCol="0">
              <a:spAutoFit/>
            </a:bodyPr>
            <a:lstStyle/>
            <a:p>
              <a:r>
                <a:rPr lang="en-US" sz="1051"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7494835" y="4393607"/>
              <a:ext cx="537327" cy="254044"/>
            </a:xfrm>
            <a:prstGeom prst="rect">
              <a:avLst/>
            </a:prstGeom>
            <a:noFill/>
          </p:spPr>
          <p:txBody>
            <a:bodyPr wrap="none" rtlCol="0">
              <a:spAutoFit/>
            </a:bodyPr>
            <a:lstStyle/>
            <a:p>
              <a:r>
                <a:rPr lang="en-US" sz="1051"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6785738" y="5067308"/>
              <a:ext cx="579005" cy="254044"/>
            </a:xfrm>
            <a:prstGeom prst="rect">
              <a:avLst/>
            </a:prstGeom>
            <a:noFill/>
          </p:spPr>
          <p:txBody>
            <a:bodyPr wrap="none" rtlCol="0">
              <a:spAutoFit/>
            </a:bodyPr>
            <a:lstStyle/>
            <a:p>
              <a:r>
                <a:rPr lang="en-US" sz="1051" dirty="0"/>
                <a:t>Layer 1</a:t>
              </a:r>
              <a:endParaRPr lang="en-US" sz="1351"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7734122" y="5051859"/>
              <a:ext cx="579005" cy="254044"/>
            </a:xfrm>
            <a:prstGeom prst="rect">
              <a:avLst/>
            </a:prstGeom>
            <a:noFill/>
          </p:spPr>
          <p:txBody>
            <a:bodyPr wrap="none" rtlCol="0">
              <a:spAutoFit/>
            </a:bodyPr>
            <a:lstStyle/>
            <a:p>
              <a:r>
                <a:rPr lang="en-US" sz="1051" dirty="0"/>
                <a:t>Layer 2</a:t>
              </a:r>
              <a:endParaRPr lang="en-US" sz="1351" dirty="0"/>
            </a:p>
          </p:txBody>
        </p:sp>
      </p:gr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28" y="167907"/>
            <a:ext cx="8480148"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927" y="1411635"/>
                <a:ext cx="8390879" cy="350586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From last slide, </a:t>
                </a:r>
                <a:r>
                  <a:rPr lang="en-US" sz="2000" b="1" dirty="0">
                    <a:latin typeface="Calibri" panose="020F0502020204030204" pitchFamily="34" charset="0"/>
                    <a:ea typeface="Arial" charset="0"/>
                    <a:cs typeface="Calibri" panose="020F0502020204030204" pitchFamily="34" charset="0"/>
                  </a:rPr>
                  <a:t>z</a:t>
                </a:r>
                <a:r>
                  <a:rPr lang="en-US" sz="2000" b="1"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 </a:t>
                </a:r>
                <a:r>
                  <a:rPr lang="en-US" sz="2000" b="1" dirty="0">
                    <a:latin typeface="Calibri" panose="020F0502020204030204" pitchFamily="34" charset="0"/>
                    <a:ea typeface="Arial" charset="0"/>
                    <a:cs typeface="Calibri" panose="020F0502020204030204" pitchFamily="34" charset="0"/>
                  </a:rPr>
                  <a:t>g(a</a:t>
                </a:r>
                <a:r>
                  <a:rPr lang="en-US" sz="2000" b="1"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g</a:t>
                </a: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b</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 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for a two layer NN.</a:t>
                </a:r>
              </a:p>
              <a:p>
                <a:pPr marL="257178" indent="-257178"/>
                <a:r>
                  <a:rPr lang="en-US" sz="2000" dirty="0">
                    <a:latin typeface="Calibri" panose="020F0502020204030204" pitchFamily="34" charset="0"/>
                    <a:ea typeface="Arial" charset="0"/>
                    <a:cs typeface="Calibri" panose="020F0502020204030204" pitchFamily="34" charset="0"/>
                  </a:rPr>
                  <a:t>We could write a more general equation for an L-layer NN.</a:t>
                </a:r>
              </a:p>
              <a:p>
                <a:pPr marL="257178" indent="-257178"/>
                <a:r>
                  <a:rPr lang="en-US" sz="2000" dirty="0">
                    <a:latin typeface="Calibri" panose="020F0502020204030204" pitchFamily="34" charset="0"/>
                    <a:ea typeface="Arial" charset="0"/>
                    <a:cs typeface="Calibri" panose="020F0502020204030204" pitchFamily="34" charset="0"/>
                  </a:rPr>
                  <a:t>The optimization problem for an L layer NN is minimize J where:</a:t>
                </a:r>
              </a:p>
              <a:p>
                <a:pPr marL="600083" lvl="1" indent="-257178"/>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d>
                      <m:dPr>
                        <m:begChr m:val="["/>
                        <m:endChr m:val="]"/>
                        <m:ctrlPr>
                          <a:rPr lang="en-US" sz="2000" i="1">
                            <a:latin typeface="Cambria Math" panose="02040503050406030204" pitchFamily="18" charset="0"/>
                            <a:ea typeface="Cambria Math" panose="02040503050406030204" pitchFamily="18" charset="0"/>
                            <a:cs typeface="Arial" charset="0"/>
                          </a:rPr>
                        </m:ctrlPr>
                      </m:dPr>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func>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𝑙𝑛</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d>
                  </m:oMath>
                </a14:m>
                <a:r>
                  <a:rPr lang="en-US" sz="2000" dirty="0">
                    <a:latin typeface="Calibri" panose="020F0502020204030204" pitchFamily="34" charset="0"/>
                    <a:ea typeface="Arial" charset="0"/>
                    <a:cs typeface="Calibri" panose="020F0502020204030204" pitchFamily="34" charset="0"/>
                  </a:rPr>
                  <a:t>, and,</a:t>
                </a:r>
              </a:p>
              <a:p>
                <a:pPr marL="557220" lvl="1" indent="-214316"/>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𝐽</m:t>
                    </m:r>
                    <m:r>
                      <a:rPr lang="en-US" sz="2000">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e>
                    </m:nary>
                  </m:oMath>
                </a14:m>
                <a:endParaRPr lang="en-US" sz="2000" dirty="0">
                  <a:latin typeface="Calibri" panose="020F0502020204030204" pitchFamily="34" charset="0"/>
                  <a:ea typeface="Arial" charset="0"/>
                  <a:cs typeface="Calibri" panose="020F0502020204030204" pitchFamily="34" charset="0"/>
                </a:endParaRPr>
              </a:p>
              <a:p>
                <a:pPr marL="557220" lvl="1" indent="-214316"/>
                <a:r>
                  <a:rPr lang="en-US" sz="2000" dirty="0">
                    <a:latin typeface="Calibri" panose="020F0502020204030204" pitchFamily="34" charset="0"/>
                    <a:ea typeface="Arial" charset="0"/>
                    <a:cs typeface="Calibri" panose="020F0502020204030204" pitchFamily="34" charset="0"/>
                  </a:rPr>
                  <a:t>We often use the notation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US" sz="2000" i="1">
                            <a:latin typeface="Cambria Math" panose="02040503050406030204" pitchFamily="18" charset="0"/>
                            <a:ea typeface="Arial" charset="0"/>
                            <a:cs typeface="Arial" charset="0"/>
                          </a:rPr>
                          <m:t>𝑦</m:t>
                        </m:r>
                      </m:e>
                      <m:sup>
                        <m:r>
                          <a:rPr lang="en-US" sz="2000" i="1">
                            <a:latin typeface="Cambria Math" panose="02040503050406030204" pitchFamily="18" charset="0"/>
                            <a:ea typeface="Arial" charset="0"/>
                            <a:cs typeface="Arial" charset="0"/>
                          </a:rPr>
                          <m:t>′</m:t>
                        </m:r>
                      </m:sup>
                    </m:sSup>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𝑖</m:t>
                        </m:r>
                      </m:e>
                    </m:d>
                    <m:r>
                      <a:rPr lang="en-US" sz="2000" i="1">
                        <a:latin typeface="Cambria Math" panose="02040503050406030204" pitchFamily="18" charset="0"/>
                        <a:ea typeface="Arial"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The update rule for this optimization problem  at each layer is:</a:t>
                </a:r>
              </a:p>
              <a:p>
                <a:pPr marL="600083" lvl="1" indent="-257178"/>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[l]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𝑏</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sup>
                        </m:sSup>
                      </m:den>
                    </m:f>
                  </m:oMath>
                </a14:m>
                <a:endParaRPr lang="en-US" sz="2000" dirty="0">
                  <a:latin typeface="Calibri" panose="020F0502020204030204" pitchFamily="34" charset="0"/>
                  <a:ea typeface="Arial" charset="0"/>
                  <a:cs typeface="Calibri" panose="020F0502020204030204" pitchFamily="34" charset="0"/>
                </a:endParaRPr>
              </a:p>
              <a:p>
                <a:pPr marL="600083" lvl="1" indent="-257178"/>
                <a:r>
                  <a:rPr lang="en-US" sz="2000" dirty="0">
                    <a:latin typeface="Calibri" panose="020F0502020204030204" pitchFamily="34" charset="0"/>
                    <a:ea typeface="Arial" charset="0"/>
                    <a:cs typeface="Calibri" panose="020F0502020204030204" pitchFamily="34" charset="0"/>
                  </a:rPr>
                  <a:t>We can use the chain rule to calculate, say,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as</a:t>
                </a:r>
              </a:p>
              <a:p>
                <a:pPr marL="600083" lvl="1" indent="-257178"/>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(Note, we need to align the dimensions of the vectors)</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927" y="1411635"/>
                <a:ext cx="8390879" cy="3505864"/>
              </a:xfrm>
              <a:blipFill>
                <a:blip r:embed="rId3"/>
                <a:stretch>
                  <a:fillRect l="-453" t="-2166" b="-379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543800" y="6237832"/>
            <a:ext cx="1600200" cy="273844"/>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67" y="175074"/>
            <a:ext cx="8577713"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721428" y="2291196"/>
            <a:ext cx="7775369" cy="3333319"/>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257178" indent="-257178"/>
            <a:r>
              <a:rPr lang="en-US" sz="2000" dirty="0">
                <a:latin typeface="Calibri" panose="020F0502020204030204" pitchFamily="34" charset="0"/>
                <a:ea typeface="Arial" charset="0"/>
                <a:cs typeface="Calibri" panose="020F0502020204030204" pitchFamily="34" charset="0"/>
              </a:rPr>
              <a:t>Procedure</a:t>
            </a:r>
          </a:p>
          <a:p>
            <a:pPr lvl="1" algn="l"/>
            <a:r>
              <a:rPr lang="en-US" sz="2000" dirty="0">
                <a:latin typeface="Calibri" panose="020F0502020204030204" pitchFamily="34" charset="0"/>
                <a:ea typeface="Arial" charset="0"/>
                <a:cs typeface="Calibri" panose="020F0502020204030204" pitchFamily="34" charset="0"/>
              </a:rPr>
              <a:t>Initialize W</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to small non-zero random values</a:t>
            </a:r>
          </a:p>
          <a:p>
            <a:pPr lvl="1" algn="l"/>
            <a:r>
              <a:rPr lang="en-US" sz="2000" dirty="0">
                <a:latin typeface="Calibri" panose="020F0502020204030204" pitchFamily="34" charset="0"/>
                <a:ea typeface="Arial" charset="0"/>
                <a:cs typeface="Calibri" panose="020F0502020204030204" pitchFamily="34" charset="0"/>
              </a:rPr>
              <a:t>Apply Update rules</a:t>
            </a:r>
          </a:p>
          <a:p>
            <a:pPr lvl="1" algn="l"/>
            <a:r>
              <a:rPr lang="en-US" sz="2000" dirty="0">
                <a:latin typeface="Calibri" panose="020F0502020204030204" pitchFamily="34" charset="0"/>
                <a:ea typeface="Arial" charset="0"/>
                <a:cs typeface="Calibri" panose="020F0502020204030204" pitchFamily="34" charset="0"/>
              </a:rPr>
              <a:t>Repeat until convergence</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83452" y="6115169"/>
            <a:ext cx="1600200" cy="273844"/>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6" y="149695"/>
            <a:ext cx="8418380" cy="651272"/>
          </a:xfrm>
        </p:spPr>
        <p:txBody>
          <a:bodyPr anchor="ctr">
            <a:normAutofit/>
          </a:bodyPr>
          <a:lstStyle/>
          <a:p>
            <a:pPr algn="ctr"/>
            <a:r>
              <a:rPr lang="en-US" sz="40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986" y="1417598"/>
                <a:ext cx="7840363" cy="359028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Forward propagation</a:t>
                </a:r>
              </a:p>
              <a:p>
                <a:pPr marL="600083" lvl="1" indent="-257178"/>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[l-1]</a:t>
                </a:r>
                <a:r>
                  <a:rPr lang="en-US" sz="2000" dirty="0">
                    <a:latin typeface="Calibri" panose="020F0502020204030204" pitchFamily="34" charset="0"/>
                    <a:ea typeface="Arial" charset="0"/>
                    <a:cs typeface="Calibri" panose="020F0502020204030204" pitchFamily="34" charset="0"/>
                  </a:rPr>
                  <a:t>+b</a:t>
                </a:r>
                <a:r>
                  <a:rPr lang="en-US" sz="2000" baseline="30000" dirty="0">
                    <a:latin typeface="Calibri" panose="020F0502020204030204" pitchFamily="34" charset="0"/>
                    <a:ea typeface="Arial" charset="0"/>
                    <a:cs typeface="Calibri" panose="020F0502020204030204" pitchFamily="34" charset="0"/>
                  </a:rPr>
                  <a:t>[l]</a:t>
                </a:r>
              </a:p>
              <a:p>
                <a:pPr marL="600083" lvl="1" indent="-257178"/>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g</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Backward propagation</a:t>
                </a:r>
              </a:p>
              <a:p>
                <a:pPr marL="600083" lvl="1" indent="-257178"/>
                <a:r>
                  <a:rPr lang="en-US" sz="2000" dirty="0">
                    <a:latin typeface="Calibri" panose="020F0502020204030204" pitchFamily="34" charset="0"/>
                    <a:ea typeface="Arial" charset="0"/>
                    <a:cs typeface="Calibri" panose="020F0502020204030204" pitchFamily="34" charset="0"/>
                  </a:rPr>
                  <a:t>L(y’,y)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cs typeface="Arial" charset="0"/>
                          </a:rPr>
                          <m:t>1</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e>
                        </m:d>
                        <m:r>
                          <a:rPr lang="en-US" sz="2000">
                            <a:latin typeface="Cambria Math" panose="02040503050406030204" pitchFamily="18" charset="0"/>
                            <a:cs typeface="Arial" charset="0"/>
                          </a:rPr>
                          <m:t> </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buAutoNum type="arabicPeriod"/>
                </a:pPr>
                <a:r>
                  <a:rPr lang="en-US" sz="2000" dirty="0">
                    <a:latin typeface="Calibri" panose="020F0502020204030204" pitchFamily="34" charset="0"/>
                    <a:ea typeface="Arial" charset="0"/>
                    <a:cs typeface="Calibri" panose="020F0502020204030204" pitchFamily="34" charset="0"/>
                  </a:rPr>
                  <a:t>𝛿[l] = ∇</a:t>
                </a:r>
                <a:r>
                  <a:rPr lang="en-US" sz="2000" baseline="-25000" dirty="0">
                    <a:latin typeface="Calibri" panose="020F0502020204030204" pitchFamily="34" charset="0"/>
                    <a:ea typeface="Arial" charset="0"/>
                    <a:cs typeface="Calibri" panose="020F0502020204030204" pitchFamily="34" charset="0"/>
                  </a:rPr>
                  <a:t>z[l]</a:t>
                </a:r>
                <a:r>
                  <a:rPr lang="en-US" sz="2000" dirty="0">
                    <a:latin typeface="Calibri" panose="020F0502020204030204" pitchFamily="34" charset="0"/>
                    <a:ea typeface="Arial" charset="0"/>
                    <a:cs typeface="Calibri" panose="020F0502020204030204" pitchFamily="34" charset="0"/>
                  </a:rPr>
                  <a:t> L(y’,y)</a:t>
                </a:r>
              </a:p>
              <a:p>
                <a:pPr lvl="2" algn="l"/>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z[l]</a:t>
                </a:r>
                <a:r>
                  <a:rPr lang="en-US" dirty="0">
                    <a:latin typeface="Calibri" panose="020F0502020204030204" pitchFamily="34" charset="0"/>
                    <a:ea typeface="Arial" charset="0"/>
                    <a:cs typeface="Calibri" panose="020F0502020204030204" pitchFamily="34" charset="0"/>
                  </a:rPr>
                  <a:t> L(y’,y)= ∇</a:t>
                </a:r>
                <a:r>
                  <a:rPr lang="en-US" baseline="-25000" dirty="0">
                    <a:latin typeface="Calibri" panose="020F0502020204030204" pitchFamily="34" charset="0"/>
                    <a:ea typeface="Arial" charset="0"/>
                    <a:cs typeface="Calibri" panose="020F0502020204030204" pitchFamily="34" charset="0"/>
                  </a:rPr>
                  <a:t>y’</a:t>
                </a:r>
                <a:r>
                  <a:rPr lang="en-US" dirty="0">
                    <a:latin typeface="Calibri" panose="020F0502020204030204" pitchFamily="34" charset="0"/>
                    <a:ea typeface="Arial" charset="0"/>
                    <a:cs typeface="Calibri" panose="020F0502020204030204" pitchFamily="34" charset="0"/>
                  </a:rPr>
                  <a:t> L(y’,y) ∙ g[N]’z[N]</a:t>
                </a:r>
              </a:p>
              <a:p>
                <a:pPr marL="600083" lvl="1" indent="-257178">
                  <a:buAutoNum type="arabicPeriod"/>
                </a:pPr>
                <a:endParaRPr lang="en-US" sz="2000" dirty="0">
                  <a:latin typeface="Calibri" panose="020F0502020204030204" pitchFamily="34" charset="0"/>
                  <a:ea typeface="Arial" charset="0"/>
                  <a:cs typeface="Calibri" panose="020F0502020204030204" pitchFamily="34" charset="0"/>
                </a:endParaRPr>
              </a:p>
              <a:p>
                <a:pPr marL="600083" lvl="1" indent="-257178">
                  <a:buFont typeface="+mj-lt"/>
                  <a:buAutoNum type="arabicPeriod"/>
                </a:pPr>
                <a:r>
                  <a:rPr lang="en-US" sz="2000" dirty="0">
                    <a:latin typeface="Calibri" panose="020F0502020204030204" pitchFamily="34" charset="0"/>
                    <a:ea typeface="Arial" charset="0"/>
                    <a:cs typeface="Calibri" panose="020F0502020204030204" pitchFamily="34" charset="0"/>
                  </a:rPr>
                  <a:t>J(W,b)= L(a</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y)= L(y’, y)</a:t>
                </a:r>
              </a:p>
              <a:p>
                <a:pPr lvl="2" algn="l"/>
                <a:r>
                  <a:rPr lang="en-US" dirty="0">
                    <a:latin typeface="Calibri" panose="020F0502020204030204" pitchFamily="34" charset="0"/>
                    <a:ea typeface="Arial" charset="0"/>
                    <a:cs typeface="Calibri" panose="020F0502020204030204" pitchFamily="34" charset="0"/>
                  </a:rPr>
                  <a:t>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 (W</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𝛿</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 g’[z</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a:t>
                </a:r>
              </a:p>
              <a:p>
                <a:pPr marL="600083" lvl="1" indent="-257178">
                  <a:buFont typeface="+mj-lt"/>
                  <a:buAutoNum type="arabicPeriod"/>
                </a:pPr>
                <a:r>
                  <a:rPr lang="en-US" sz="2000" dirty="0">
                    <a:latin typeface="Calibri" panose="020F0502020204030204" pitchFamily="34" charset="0"/>
                    <a:ea typeface="Arial" charset="0"/>
                    <a:cs typeface="Calibri" panose="020F0502020204030204" pitchFamily="34" charset="0"/>
                  </a:rPr>
                  <a:t>Gradients</a:t>
                </a:r>
              </a:p>
              <a:p>
                <a:pPr marL="942986" lvl="2" indent="-257178"/>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W[l]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a:t>
                </a:r>
                <a:r>
                  <a:rPr lang="en-US" baseline="30000" dirty="0">
                    <a:latin typeface="Calibri" panose="020F0502020204030204" pitchFamily="34" charset="0"/>
                    <a:ea typeface="Arial" charset="0"/>
                    <a:cs typeface="Calibri" panose="020F0502020204030204" pitchFamily="34" charset="0"/>
                  </a:rPr>
                  <a:t>[l-1]T</a:t>
                </a:r>
              </a:p>
              <a:p>
                <a:pPr marL="942986" lvl="2" indent="-257178"/>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b[l]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t>
                </a:r>
                <a:endParaRPr lang="en-US" baseline="30000" dirty="0">
                  <a:latin typeface="Calibri" panose="020F0502020204030204" pitchFamily="34" charset="0"/>
                  <a:ea typeface="Arial" charset="0"/>
                  <a:cs typeface="Calibri" panose="020F0502020204030204" pitchFamily="34" charset="0"/>
                </a:endParaRPr>
              </a:p>
              <a:p>
                <a:pPr marL="600083" lvl="1" indent="-257178"/>
                <a:endParaRPr lang="en-US" sz="1351" baseline="30000"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986" y="1417598"/>
                <a:ext cx="7840363" cy="3590283"/>
              </a:xfrm>
              <a:blipFill>
                <a:blip r:embed="rId3"/>
                <a:stretch>
                  <a:fillRect l="-647" t="-1761" b="-292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50359" y="6271285"/>
            <a:ext cx="1600200" cy="273844"/>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3" y="208010"/>
            <a:ext cx="887253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7882" y="2288399"/>
                <a:ext cx="8545829" cy="228120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Suppose the optimized model performs well on training data but significantly worse on test data.</a:t>
                </a:r>
              </a:p>
              <a:p>
                <a:pPr marL="257178" indent="-257178"/>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i="1">
                        <a:latin typeface="Cambria Math" panose="02040503050406030204" pitchFamily="18" charset="0"/>
                        <a:cs typeface="Arial" charset="0"/>
                      </a:rPr>
                      <m:t>𝐽</m:t>
                    </m:r>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cs typeface="Arial" charset="0"/>
                          </a:rPr>
                          <m:t>2</m:t>
                        </m:r>
                      </m:den>
                    </m:f>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𝑊</m:t>
                            </m:r>
                          </m:e>
                        </m:d>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oMath>
                </a14:m>
                <a:r>
                  <a:rPr lang="en-US" sz="2000" dirty="0">
                    <a:latin typeface="Arial" charset="0"/>
                    <a:ea typeface="Arial" charset="0"/>
                    <a:cs typeface="Arial" charset="0"/>
                  </a:rPr>
                  <a:t>, </a:t>
                </a:r>
                <a:r>
                  <a:rPr lang="en-US" sz="2000" dirty="0">
                    <a:latin typeface="Calibri" panose="020F0502020204030204" pitchFamily="34" charset="0"/>
                    <a:ea typeface="Arial" charset="0"/>
                    <a:cs typeface="Calibri" panose="020F0502020204030204" pitchFamily="34" charset="0"/>
                  </a:rPr>
                  <a:t>the larger 𝜆, the larger the regularization.</a:t>
                </a:r>
              </a:p>
              <a:p>
                <a:pPr marL="257178" indent="-257178"/>
                <a:r>
                  <a:rPr lang="en-US" sz="2000" dirty="0">
                    <a:latin typeface="Calibri" panose="020F0502020204030204" pitchFamily="34" charset="0"/>
                    <a:ea typeface="Arial" charset="0"/>
                    <a:cs typeface="Calibri" panose="020F0502020204030204" pitchFamily="34" charset="0"/>
                  </a:rPr>
                  <a:t>Update rule becomes </a:t>
                </a:r>
                <a14:m>
                  <m:oMath xmlns:m="http://schemas.openxmlformats.org/officeDocument/2006/math">
                    <m:r>
                      <m:rPr>
                        <m:sty m:val="p"/>
                      </m:rPr>
                      <a:rPr lang="en-US" sz="2000">
                        <a:latin typeface="Cambria Math" panose="02040503050406030204" pitchFamily="18" charset="0"/>
                        <a:ea typeface="Arial" charset="0"/>
                        <a:cs typeface="Arial" charset="0"/>
                      </a:rPr>
                      <m:t>W</m:t>
                    </m:r>
                    <m:r>
                      <a:rPr lang="en-US" sz="2000">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𝑊</m:t>
                    </m:r>
                    <m:r>
                      <a:rPr lang="en-US" sz="2000" i="1">
                        <a:latin typeface="Cambria Math" panose="02040503050406030204" pitchFamily="18" charset="0"/>
                        <a:ea typeface="Arial" charset="0"/>
                        <a:cs typeface="Arial" charset="0"/>
                      </a:rPr>
                      <m:t> − </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𝐿</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𝛼</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𝑊</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𝛼𝜆</m:t>
                        </m:r>
                      </m:e>
                    </m:d>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7882" y="2288399"/>
                <a:ext cx="8545829" cy="2281203"/>
              </a:xfrm>
              <a:blipFill>
                <a:blip r:embed="rId3"/>
                <a:stretch>
                  <a:fillRect l="-593" t="-33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185015"/>
            <a:ext cx="8498920" cy="651272"/>
          </a:xfrm>
        </p:spPr>
        <p:txBody>
          <a:bodyPr anchor="ctr">
            <a:noAutofit/>
          </a:bodyPr>
          <a:lstStyle/>
          <a:p>
            <a:pPr algn="ctr"/>
            <a:r>
              <a:rPr lang="en-US" sz="4000" dirty="0">
                <a:latin typeface="Arial" charset="0"/>
                <a:ea typeface="Arial" charset="0"/>
                <a:cs typeface="Arial" charset="0"/>
              </a:rPr>
              <a:t>Distributions</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101" y="1577592"/>
                <a:ext cx="6063119" cy="3894427"/>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We’ve already seen one important distribution, namely the Binomial distribution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The most important continuous distribution is the Gaussian or normal distribution.  The sample space is all real numbers.</a:t>
                </a:r>
              </a:p>
              <a:p>
                <a:pPr lvl="1">
                  <a:lnSpc>
                    <a:spcPct val="100000"/>
                  </a:lnSpc>
                  <a:spcBef>
                    <a:spcPts val="0"/>
                  </a:spcBef>
                </a:pPr>
                <a:r>
                  <a:rPr lang="en-US" sz="2000" dirty="0">
                    <a:latin typeface="Calibri" panose="020F0502020204030204" pitchFamily="34" charset="0"/>
                    <a:ea typeface="Arial" charset="0"/>
                    <a:cs typeface="Calibri" panose="020F0502020204030204" pitchFamily="34" charset="0"/>
                  </a:rPr>
                  <a:t>g</a:t>
                </a:r>
                <a:r>
                  <a:rPr lang="en-US" sz="2000" baseline="-25000" dirty="0">
                    <a:latin typeface="Calibri" panose="020F0502020204030204" pitchFamily="34" charset="0"/>
                    <a:ea typeface="Arial" charset="0"/>
                    <a:cs typeface="Calibri" panose="020F0502020204030204" pitchFamily="34" charset="0"/>
                  </a:rPr>
                  <a:t>𝜇,𝜎</a:t>
                </a:r>
                <a:r>
                  <a:rPr lang="en-US" sz="2000" dirty="0">
                    <a:latin typeface="Calibri" panose="020F0502020204030204" pitchFamily="34" charset="0"/>
                    <a:ea typeface="Arial" charset="0"/>
                    <a:cs typeface="Calibri" panose="020F0502020204030204" pitchFamily="34" charset="0"/>
                  </a:rPr>
                  <a:t>(x)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𝜎</m:t>
                        </m:r>
                        <m:rad>
                          <m:radPr>
                            <m:degHide m:val="on"/>
                            <m:ctrlPr>
                              <a:rPr lang="en-US" sz="2000" i="1">
                                <a:latin typeface="Cambria Math" panose="02040503050406030204" pitchFamily="18" charset="0"/>
                                <a:ea typeface="Cambria Math" panose="02040503050406030204" pitchFamily="18" charset="0"/>
                                <a:cs typeface="Arial" charset="0"/>
                              </a:rPr>
                            </m:ctrlPr>
                          </m:radPr>
                          <m:deg/>
                          <m:e>
                            <m:r>
                              <m:rPr>
                                <m:nor/>
                              </m:rPr>
                              <a:rPr lang="en-US" sz="2000">
                                <a:latin typeface="Calibri" panose="020F0502020204030204" pitchFamily="34" charset="0"/>
                                <a:ea typeface="Cambria Math" panose="02040503050406030204" pitchFamily="18" charset="0"/>
                                <a:cs typeface="Calibri" panose="020F0502020204030204" pitchFamily="34" charset="0"/>
                              </a:rPr>
                              <m:t>2</m:t>
                            </m:r>
                            <m:r>
                              <m:rPr>
                                <m:sty m:val="p"/>
                              </m:rPr>
                              <a:rPr lang="el-GR" sz="2000" i="1">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e>
                        </m:d>
                        <m:r>
                          <a:rPr lang="en-US" sz="2000" i="1" baseline="30000">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where exp(t) = e</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As you’d expect,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sub>
                      <m:sup>
                        <m:r>
                          <a:rPr lang="en-US" sz="2000" i="1">
                            <a:latin typeface="Cambria Math" panose="02040503050406030204" pitchFamily="18" charset="0"/>
                            <a:ea typeface="Cambria Math" panose="02040503050406030204" pitchFamily="18" charset="0"/>
                            <a:cs typeface="Arial" charset="0"/>
                          </a:rPr>
                          <m:t>∞</m:t>
                        </m:r>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𝑔</m:t>
                        </m:r>
                        <m:r>
                          <a:rPr lang="en-US" sz="2000" i="1" baseline="-25000">
                            <a:latin typeface="Cambria Math" panose="02040503050406030204" pitchFamily="18" charset="0"/>
                            <a:cs typeface="Arial" charset="0"/>
                          </a:rPr>
                          <m:t>𝜇</m:t>
                        </m:r>
                        <m:r>
                          <a:rPr lang="en-US" sz="2000" i="1" baseline="-25000">
                            <a:latin typeface="Cambria Math" panose="02040503050406030204" pitchFamily="18" charset="0"/>
                            <a:cs typeface="Arial" charset="0"/>
                          </a:rPr>
                          <m:t>,</m:t>
                        </m:r>
                        <m:r>
                          <a:rPr lang="en-US" sz="2000" i="1" baseline="-25000">
                            <a:latin typeface="Cambria Math" panose="02040503050406030204" pitchFamily="18" charset="0"/>
                            <a:cs typeface="Arial" charset="0"/>
                          </a:rPr>
                          <m:t>𝜎</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𝑑𝑥</m:t>
                        </m:r>
                        <m:r>
                          <a:rPr lang="en-US" sz="2000" i="1">
                            <a:latin typeface="Cambria Math" panose="02040503050406030204" pitchFamily="18" charset="0"/>
                            <a:cs typeface="Arial" charset="0"/>
                          </a:rPr>
                          <m:t>=1</m:t>
                        </m:r>
                      </m:e>
                    </m:nary>
                  </m:oMath>
                </a14:m>
                <a:r>
                  <a:rPr lang="en-US" sz="2000" dirty="0">
                    <a:latin typeface="Calibri" panose="020F0502020204030204" pitchFamily="34" charset="0"/>
                    <a:ea typeface="Arial" charset="0"/>
                    <a:cs typeface="Calibri" panose="020F0502020204030204" pitchFamily="34" charset="0"/>
                  </a:rPr>
                  <a:t>, E(X) = 𝜇 and E((X- 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Another important distribution is the Poisson distribution:  If X is a discrete random variable, p</a:t>
                </a:r>
                <a:r>
                  <a:rPr lang="en-US" sz="2000" baseline="-25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(X=n) = (𝜆</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e</a:t>
                </a:r>
                <a:r>
                  <a:rPr lang="en-US" sz="2000" baseline="30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101" y="1577592"/>
                <a:ext cx="6063119" cy="3894427"/>
              </a:xfrm>
              <a:blipFill>
                <a:blip r:embed="rId3"/>
                <a:stretch>
                  <a:fillRect l="-835" t="-974" r="-1879" b="-1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78131" y="6455680"/>
            <a:ext cx="1600200" cy="273844"/>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9220" y="1074170"/>
            <a:ext cx="2755159" cy="2001795"/>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6434455" y="3089878"/>
            <a:ext cx="2106539" cy="276999"/>
          </a:xfrm>
          <a:prstGeom prst="rect">
            <a:avLst/>
          </a:prstGeom>
          <a:noFill/>
        </p:spPr>
        <p:txBody>
          <a:bodyPr wrap="none" rtlCol="0">
            <a:spAutoFit/>
          </a:bodyPr>
          <a:lstStyle/>
          <a:p>
            <a:r>
              <a:rPr lang="en-US" sz="12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088" y="3399031"/>
            <a:ext cx="2502244" cy="2001795"/>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6463030" y="5391328"/>
            <a:ext cx="2117887" cy="276999"/>
          </a:xfrm>
          <a:prstGeom prst="rect">
            <a:avLst/>
          </a:prstGeom>
          <a:noFill/>
        </p:spPr>
        <p:txBody>
          <a:bodyPr wrap="none" rtlCol="0">
            <a:spAutoFit/>
          </a:bodyPr>
          <a:lstStyle/>
          <a:p>
            <a:r>
              <a:rPr lang="en-US" sz="12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08371"/>
            <a:ext cx="8418380" cy="651272"/>
          </a:xfrm>
        </p:spPr>
        <p:txBody>
          <a:bodyPr anchor="ctr">
            <a:normAutofit/>
          </a:bodyPr>
          <a:lstStyle/>
          <a:p>
            <a:pPr algn="ctr"/>
            <a:r>
              <a:rPr lang="en-US" sz="4000" dirty="0">
                <a:latin typeface="Arial" charset="0"/>
                <a:ea typeface="Arial" charset="0"/>
                <a:cs typeface="Arial" charset="0"/>
              </a:rPr>
              <a:t>Deep Learning</a:t>
            </a:r>
          </a:p>
        </p:txBody>
      </p:sp>
      <p:sp>
        <p:nvSpPr>
          <p:cNvPr id="3" name="Content Placeholder 2"/>
          <p:cNvSpPr>
            <a:spLocks noGrp="1"/>
          </p:cNvSpPr>
          <p:nvPr>
            <p:ph idx="1"/>
          </p:nvPr>
        </p:nvSpPr>
        <p:spPr>
          <a:xfrm>
            <a:off x="499808" y="2060414"/>
            <a:ext cx="8418380" cy="3254222"/>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Multi-layer neural networks</a:t>
            </a:r>
          </a:p>
          <a:p>
            <a:pPr marL="257178" indent="-257178"/>
            <a:r>
              <a:rPr lang="en-US" sz="2000" dirty="0">
                <a:latin typeface="Calibri" panose="020F0502020204030204" pitchFamily="34" charset="0"/>
                <a:ea typeface="Arial" charset="0"/>
                <a:cs typeface="Calibri" panose="020F0502020204030204" pitchFamily="34" charset="0"/>
              </a:rPr>
              <a:t>Must pick input features, number of layers, activation function, NN topology</a:t>
            </a:r>
          </a:p>
          <a:p>
            <a:pPr marL="257178" indent="-257178"/>
            <a:r>
              <a:rPr lang="en-US" sz="2000" dirty="0">
                <a:latin typeface="Calibri" panose="020F0502020204030204" pitchFamily="34" charset="0"/>
                <a:ea typeface="Arial" charset="0"/>
                <a:cs typeface="Calibri" panose="020F0502020204030204" pitchFamily="34" charset="0"/>
              </a:rPr>
              <a:t>A multi-layer NN learns an “arbitrary” non-linear function</a:t>
            </a:r>
          </a:p>
          <a:p>
            <a:pPr marL="600083" lvl="1" indent="-257178"/>
            <a:r>
              <a:rPr lang="en-US" sz="2000" dirty="0">
                <a:latin typeface="Calibri" panose="020F0502020204030204" pitchFamily="34" charset="0"/>
                <a:ea typeface="Arial" charset="0"/>
                <a:cs typeface="Calibri" panose="020F0502020204030204" pitchFamily="34" charset="0"/>
              </a:rPr>
              <a:t>How many layers?</a:t>
            </a:r>
          </a:p>
          <a:p>
            <a:pPr marL="257178" indent="-257178"/>
            <a:r>
              <a:rPr lang="en-US" sz="2000" dirty="0">
                <a:latin typeface="Calibri" panose="020F0502020204030204" pitchFamily="34" charset="0"/>
                <a:ea typeface="Arial" charset="0"/>
                <a:cs typeface="Calibri" panose="020F0502020204030204" pitchFamily="34" charset="0"/>
              </a:rPr>
              <a:t>Advantages</a:t>
            </a:r>
          </a:p>
          <a:p>
            <a:pPr marL="600083" lvl="1" indent="-257178"/>
            <a:r>
              <a:rPr lang="en-US" sz="2000" dirty="0">
                <a:latin typeface="Calibri" panose="020F0502020204030204" pitchFamily="34" charset="0"/>
                <a:ea typeface="Arial" charset="0"/>
                <a:cs typeface="Calibri" panose="020F0502020204030204" pitchFamily="34" charset="0"/>
              </a:rPr>
              <a:t>Better asymptotic learning with large data</a:t>
            </a:r>
          </a:p>
          <a:p>
            <a:pPr marL="257178" indent="-257178"/>
            <a:r>
              <a:rPr lang="en-US" sz="2000" dirty="0">
                <a:latin typeface="Calibri" panose="020F0502020204030204" pitchFamily="34" charset="0"/>
                <a:ea typeface="Arial" charset="0"/>
                <a:cs typeface="Calibri" panose="020F0502020204030204" pitchFamily="34" charset="0"/>
              </a:rPr>
              <a:t>Disadvantages</a:t>
            </a:r>
          </a:p>
          <a:p>
            <a:pPr marL="600083" lvl="1" indent="-257178"/>
            <a:r>
              <a:rPr lang="en-US" sz="2000" dirty="0">
                <a:latin typeface="Calibri" panose="020F0502020204030204" pitchFamily="34" charset="0"/>
                <a:ea typeface="Arial" charset="0"/>
                <a:cs typeface="Calibri" panose="020F0502020204030204" pitchFamily="34" charset="0"/>
              </a:rPr>
              <a:t>Huge computational and training data requirements</a:t>
            </a:r>
          </a:p>
          <a:p>
            <a:pPr marL="257178" indent="-257178"/>
            <a:endParaRPr lang="en-US" sz="15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317987" y="6126320"/>
            <a:ext cx="1600200" cy="273844"/>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2" y="921547"/>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228600" y="2040136"/>
            <a:ext cx="8686800" cy="3910013"/>
          </a:xfrm>
        </p:spPr>
        <p:txBody>
          <a:bodyPr>
            <a:noAutofit/>
          </a:bodyPr>
          <a:lstStyle/>
          <a:p>
            <a:pPr marL="257178" indent="-257178"/>
            <a:r>
              <a:rPr lang="en-US" sz="1500" dirty="0">
                <a:latin typeface="Arial" charset="0"/>
                <a:ea typeface="Arial" charset="0"/>
                <a:cs typeface="Arial" charset="0"/>
              </a:rPr>
              <a:t>Todo</a:t>
            </a:r>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849638" y="6143624"/>
            <a:ext cx="1600200" cy="273844"/>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99" y="308371"/>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83999" y="2401123"/>
            <a:ext cx="8306831" cy="2448806"/>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Feed forward</a:t>
            </a:r>
          </a:p>
          <a:p>
            <a:pPr marL="257178" indent="-257178"/>
            <a:r>
              <a:rPr lang="en-US" sz="2400" dirty="0">
                <a:latin typeface="Calibri" panose="020F0502020204030204" pitchFamily="34" charset="0"/>
                <a:ea typeface="Arial" charset="0"/>
                <a:cs typeface="Calibri" panose="020F0502020204030204" pitchFamily="34" charset="0"/>
              </a:rPr>
              <a:t>Convolutional (feed forward)</a:t>
            </a:r>
          </a:p>
          <a:p>
            <a:pPr marL="257178" indent="-257178"/>
            <a:r>
              <a:rPr lang="en-US" sz="2400" dirty="0">
                <a:latin typeface="Calibri" panose="020F0502020204030204" pitchFamily="34" charset="0"/>
                <a:ea typeface="Arial" charset="0"/>
                <a:cs typeface="Calibri" panose="020F0502020204030204" pitchFamily="34" charset="0"/>
              </a:rPr>
              <a:t>Recurrent</a:t>
            </a:r>
          </a:p>
          <a:p>
            <a:pPr marL="257178" indent="-257178"/>
            <a:r>
              <a:rPr lang="en-US" sz="2400" dirty="0">
                <a:latin typeface="Calibri" panose="020F0502020204030204" pitchFamily="34" charset="0"/>
                <a:ea typeface="Arial" charset="0"/>
                <a:cs typeface="Calibri" panose="020F0502020204030204" pitchFamily="34" charset="0"/>
              </a:rPr>
              <a:t>Todo</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445294"/>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464575" y="2378320"/>
            <a:ext cx="8334683" cy="3383116"/>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Measuring how good features are</a:t>
            </a:r>
          </a:p>
          <a:p>
            <a:pPr marL="257178" indent="-257178">
              <a:buFont typeface="Arial" charset="0"/>
              <a:buChar char="•"/>
            </a:pPr>
            <a:r>
              <a:rPr lang="en-US" sz="2400" dirty="0">
                <a:latin typeface="Calibri" panose="020F0502020204030204" pitchFamily="34" charset="0"/>
                <a:cs typeface="Calibri" panose="020F0502020204030204" pitchFamily="34" charset="0"/>
              </a:rPr>
              <a:t>Decision Trees</a:t>
            </a:r>
          </a:p>
          <a:p>
            <a:pPr marL="257178" indent="-257178">
              <a:buFont typeface="Arial" charset="0"/>
              <a:buChar char="•"/>
            </a:pPr>
            <a:r>
              <a:rPr lang="en-US" sz="2400" dirty="0">
                <a:latin typeface="Calibri" panose="020F0502020204030204" pitchFamily="34" charset="0"/>
                <a:cs typeface="Calibri" panose="020F0502020204030204" pitchFamily="34" charset="0"/>
              </a:rPr>
              <a:t>Principal Component analysis</a:t>
            </a:r>
          </a:p>
          <a:p>
            <a:pPr marL="257178" indent="-257178">
              <a:buFont typeface="Arial" charset="0"/>
              <a:buChar char="•"/>
            </a:pPr>
            <a:r>
              <a:rPr lang="en-US" sz="2400" dirty="0">
                <a:latin typeface="Calibri" panose="020F0502020204030204" pitchFamily="34" charset="0"/>
                <a:cs typeface="Calibri" panose="020F0502020204030204" pitchFamily="34" charset="0"/>
              </a:rPr>
              <a:t>Ensemble learning: Adaboost</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8" y="196718"/>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174251" y="1466537"/>
            <a:ext cx="8505567" cy="30153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first method is simple but expensive:</a:t>
            </a:r>
          </a:p>
          <a:p>
            <a:pPr marL="600083" lvl="1" indent="-257178"/>
            <a:r>
              <a:rPr lang="en-US" sz="2000" dirty="0">
                <a:latin typeface="Calibri" panose="020F0502020204030204" pitchFamily="34" charset="0"/>
                <a:ea typeface="Arial" charset="0"/>
                <a:cs typeface="Calibri" panose="020F0502020204030204" pitchFamily="34" charset="0"/>
              </a:rPr>
              <a:t>Collect all the features you can and collect labelled data.</a:t>
            </a:r>
          </a:p>
          <a:p>
            <a:pPr marL="600083" lvl="1" indent="-257178"/>
            <a:r>
              <a:rPr lang="en-US" sz="20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600083" lvl="1" indent="-257178"/>
            <a:r>
              <a:rPr lang="en-US" sz="20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600083" lvl="1" indent="-257178"/>
            <a:r>
              <a:rPr lang="en-US" sz="2000" dirty="0">
                <a:latin typeface="Calibri" panose="020F0502020204030204" pitchFamily="34" charset="0"/>
                <a:ea typeface="Arial" charset="0"/>
                <a:cs typeface="Calibri" panose="020F0502020204030204" pitchFamily="34" charset="0"/>
              </a:rPr>
              <a:t> Pick the subset that does best.</a:t>
            </a:r>
          </a:p>
          <a:p>
            <a:pPr marL="257178" indent="-257178">
              <a:buFont typeface="Arial" charset="0"/>
              <a:buChar char="•"/>
            </a:pPr>
            <a:r>
              <a:rPr lang="en-US" sz="2000"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600083" lvl="1" indent="-257178">
              <a:buFont typeface="Arial" charset="0"/>
              <a:buChar char="•"/>
            </a:pPr>
            <a:r>
              <a:rPr lang="en-US" sz="20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600083" lvl="1" indent="-257178">
              <a:buFont typeface="Arial" charset="0"/>
              <a:buChar char="•"/>
            </a:pPr>
            <a:r>
              <a:rPr lang="en-US" sz="2000" dirty="0">
                <a:latin typeface="Calibri" panose="020F0502020204030204" pitchFamily="34" charset="0"/>
                <a:ea typeface="Arial" charset="0"/>
                <a:cs typeface="Calibri" panose="020F0502020204030204" pitchFamily="34" charset="0"/>
              </a:rPr>
              <a:t>You can estimate cross feature information using entropy:  I(X|Y)= H(X|Y) – H(Y).</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224583" y="6204380"/>
            <a:ext cx="1600200" cy="273844"/>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47" y="105091"/>
            <a:ext cx="8498920" cy="651272"/>
          </a:xfrm>
        </p:spPr>
        <p:txBody>
          <a:bodyPr anchor="ctr">
            <a:noAutofit/>
          </a:bodyPr>
          <a:lstStyle/>
          <a:p>
            <a:pPr algn="ctr"/>
            <a:r>
              <a:rPr lang="en-US" sz="4000" dirty="0">
                <a:latin typeface="Arial" charset="0"/>
                <a:ea typeface="Arial" charset="0"/>
                <a:cs typeface="Arial" charset="0"/>
              </a:rPr>
              <a:t>Decision trees</a:t>
            </a:r>
          </a:p>
        </p:txBody>
      </p:sp>
      <p:sp>
        <p:nvSpPr>
          <p:cNvPr id="3" name="Content Placeholder 2"/>
          <p:cNvSpPr>
            <a:spLocks noGrp="1"/>
          </p:cNvSpPr>
          <p:nvPr>
            <p:ph idx="1"/>
          </p:nvPr>
        </p:nvSpPr>
        <p:spPr>
          <a:xfrm>
            <a:off x="211192" y="1129024"/>
            <a:ext cx="4756683" cy="3593105"/>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257178" indent="-257178"/>
            <a:r>
              <a:rPr lang="en-US" sz="2000" dirty="0">
                <a:latin typeface="Calibri" panose="020F0502020204030204" pitchFamily="34" charset="0"/>
                <a:ea typeface="Arial" charset="0"/>
                <a:cs typeface="Calibri" panose="020F0502020204030204" pitchFamily="34" charset="0"/>
              </a:rPr>
              <a:t>Building a tree requires:</a:t>
            </a:r>
          </a:p>
          <a:p>
            <a:pPr marL="600083" lvl="1" indent="-257178"/>
            <a:r>
              <a:rPr lang="en-US" sz="2000" dirty="0">
                <a:latin typeface="Calibri" panose="020F0502020204030204" pitchFamily="34" charset="0"/>
                <a:ea typeface="Arial" charset="0"/>
                <a:cs typeface="Calibri" panose="020F0502020204030204" pitchFamily="34" charset="0"/>
              </a:rPr>
              <a:t>Determining features (They do not have to be binary)</a:t>
            </a:r>
          </a:p>
          <a:p>
            <a:pPr marL="600083" lvl="1" indent="-257178"/>
            <a:r>
              <a:rPr lang="en-US" sz="2000" dirty="0">
                <a:latin typeface="Calibri" panose="020F0502020204030204" pitchFamily="34" charset="0"/>
                <a:ea typeface="Arial" charset="0"/>
                <a:cs typeface="Calibri" panose="020F0502020204030204" pitchFamily="34" charset="0"/>
              </a:rPr>
              <a:t>Knowing what outcomes to predict</a:t>
            </a:r>
          </a:p>
          <a:p>
            <a:pPr marL="600083" lvl="1" indent="-257178"/>
            <a:r>
              <a:rPr lang="en-US" sz="2000" dirty="0">
                <a:latin typeface="Calibri" panose="020F0502020204030204" pitchFamily="34" charset="0"/>
                <a:ea typeface="Arial" charset="0"/>
                <a:cs typeface="Calibri" panose="020F0502020204030204" pitchFamily="34" charset="0"/>
              </a:rPr>
              <a:t>Determining branching criteria</a:t>
            </a:r>
          </a:p>
          <a:p>
            <a:pPr marL="257178" indent="-257178"/>
            <a:r>
              <a:rPr lang="en-US" sz="2000"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74447" y="6090656"/>
            <a:ext cx="1600200" cy="273844"/>
          </a:xfrm>
        </p:spPr>
        <p:txBody>
          <a:bodyPr/>
          <a:lstStyle/>
          <a:p>
            <a:fld id="{FA32F8ED-EEB4-4D51-9E8E-3B145D9B9811}" type="slidenum">
              <a:rPr lang="en-US" smtClean="0"/>
              <a:pPr/>
              <a:t>85</a:t>
            </a:fld>
            <a:endParaRPr lang="en-US" dirty="0"/>
          </a:p>
        </p:txBody>
      </p:sp>
      <p:grpSp>
        <p:nvGrpSpPr>
          <p:cNvPr id="23" name="Group 22">
            <a:extLst>
              <a:ext uri="{FF2B5EF4-FFF2-40B4-BE49-F238E27FC236}">
                <a16:creationId xmlns:a16="http://schemas.microsoft.com/office/drawing/2014/main" id="{865C6C6A-1776-6AA8-A714-7A2DEFAE8B77}"/>
              </a:ext>
            </a:extLst>
          </p:cNvPr>
          <p:cNvGrpSpPr/>
          <p:nvPr/>
        </p:nvGrpSpPr>
        <p:grpSpPr>
          <a:xfrm>
            <a:off x="4967875" y="1843081"/>
            <a:ext cx="4003539" cy="3649898"/>
            <a:chOff x="5007791" y="1932289"/>
            <a:chExt cx="4003539" cy="3649897"/>
          </a:xfrm>
        </p:grpSpPr>
        <p:sp>
          <p:nvSpPr>
            <p:cNvPr id="4" name="Rectangle 3">
              <a:extLst>
                <a:ext uri="{FF2B5EF4-FFF2-40B4-BE49-F238E27FC236}">
                  <a16:creationId xmlns:a16="http://schemas.microsoft.com/office/drawing/2014/main" id="{89278A27-8C66-1A4C-BFA8-73A08533C1F4}"/>
                </a:ext>
              </a:extLst>
            </p:cNvPr>
            <p:cNvSpPr/>
            <p:nvPr/>
          </p:nvSpPr>
          <p:spPr>
            <a:xfrm>
              <a:off x="6375213" y="1932289"/>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6" name="TextBox 5">
              <a:extLst>
                <a:ext uri="{FF2B5EF4-FFF2-40B4-BE49-F238E27FC236}">
                  <a16:creationId xmlns:a16="http://schemas.microsoft.com/office/drawing/2014/main" id="{AB8D8346-4A92-924D-BE87-80274F94428F}"/>
                </a:ext>
              </a:extLst>
            </p:cNvPr>
            <p:cNvSpPr txBox="1"/>
            <p:nvPr/>
          </p:nvSpPr>
          <p:spPr>
            <a:xfrm>
              <a:off x="6495692" y="1978626"/>
              <a:ext cx="11400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5525924" y="268593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TextBox 7">
              <a:extLst>
                <a:ext uri="{FF2B5EF4-FFF2-40B4-BE49-F238E27FC236}">
                  <a16:creationId xmlns:a16="http://schemas.microsoft.com/office/drawing/2014/main" id="{00E8850F-E651-2A4B-8316-FA07323BA69B}"/>
                </a:ext>
              </a:extLst>
            </p:cNvPr>
            <p:cNvSpPr txBox="1"/>
            <p:nvPr/>
          </p:nvSpPr>
          <p:spPr>
            <a:xfrm>
              <a:off x="5525923" y="2732272"/>
              <a:ext cx="13960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5509523" y="348952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5528431" y="3529551"/>
              <a:ext cx="142494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5276469" y="426290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5295378" y="4302931"/>
              <a:ext cx="16257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5007791" y="5241129"/>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5026699" y="5281155"/>
              <a:ext cx="13612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7501679" y="2675542"/>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7501678" y="2721879"/>
              <a:ext cx="13099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7411130" y="4250506"/>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7411129" y="4296844"/>
              <a:ext cx="12939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6885575" y="524855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6896871" y="5260952"/>
              <a:ext cx="87556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7365113" y="3491970"/>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7365112" y="3538307"/>
              <a:ext cx="15664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6473321" y="4596618"/>
              <a:ext cx="1099387" cy="6246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7388473" y="2275990"/>
              <a:ext cx="779000" cy="3995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6104452" y="2275420"/>
              <a:ext cx="677054" cy="41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5821063" y="4624165"/>
              <a:ext cx="46718" cy="627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6047850" y="3041717"/>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6442979" y="3030362"/>
              <a:ext cx="1722234" cy="461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5867782" y="3842442"/>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6462490" y="3833932"/>
              <a:ext cx="1664369" cy="41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5767974" y="221597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7974547" y="2250574"/>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5677423" y="311404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5560154" y="3914144"/>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5469604" y="4723150"/>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7028971" y="2988331"/>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7000768" y="375280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7115068" y="472212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21419"/>
            <a:ext cx="8498920" cy="651272"/>
          </a:xfrm>
        </p:spPr>
        <p:txBody>
          <a:bodyPr anchor="ctr">
            <a:noAutofit/>
          </a:bodyPr>
          <a:lstStyle/>
          <a:p>
            <a:pPr algn="ctr"/>
            <a:r>
              <a:rPr lang="en-US" sz="40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07592"/>
                <a:ext cx="8686800" cy="4885636"/>
              </a:xfrm>
            </p:spPr>
            <p:txBody>
              <a:bodyPr>
                <a:noAutofit/>
              </a:bodyPr>
              <a:lstStyle/>
              <a:p>
                <a:pPr marL="257178" indent="-257178">
                  <a:spcBef>
                    <a:spcPts val="151"/>
                  </a:spcBef>
                </a:pPr>
                <a:r>
                  <a:rPr lang="en-US" sz="2000" dirty="0">
                    <a:latin typeface="Calibri" panose="020F0502020204030204" pitchFamily="34" charset="0"/>
                    <a:ea typeface="Arial" charset="0"/>
                    <a:cs typeface="Calibri" panose="020F0502020204030204" pitchFamily="34" charset="0"/>
                  </a:rPr>
                  <a:t>One way to determine efficient splitting criteria is impurity or how dissimilar are class labels for a given node.</a:t>
                </a:r>
              </a:p>
              <a:p>
                <a:pPr marL="257178" indent="-257178">
                  <a:spcBef>
                    <a:spcPts val="151"/>
                  </a:spcBef>
                </a:pPr>
                <a:r>
                  <a:rPr lang="en-US" sz="2000" dirty="0">
                    <a:latin typeface="Calibri" panose="020F0502020204030204" pitchFamily="34" charset="0"/>
                    <a:ea typeface="Arial" charset="0"/>
                    <a:cs typeface="Calibri" panose="020F0502020204030204" pitchFamily="34" charset="0"/>
                  </a:rPr>
                  <a:t>For example, if there are two classes and a node, N, contains 6 observations, using entropy as a measure of impurity (or information).</a:t>
                </a:r>
              </a:p>
              <a:p>
                <a:pPr marL="600083" lvl="1" indent="-257178">
                  <a:spcBef>
                    <a:spcPts val="151"/>
                  </a:spcBef>
                </a:pPr>
                <a:r>
                  <a:rPr lang="en-US" sz="2000" dirty="0">
                    <a:latin typeface="Calibri" panose="020F0502020204030204" pitchFamily="34" charset="0"/>
                    <a:ea typeface="Arial" charset="0"/>
                    <a:cs typeface="Calibri" panose="020F0502020204030204" pitchFamily="34" charset="0"/>
                  </a:rPr>
                  <a:t>I(N)= -.5 lg(.5) - .5 lg(.5) =1 if there are 3 elements of each class in the node.</a:t>
                </a:r>
              </a:p>
              <a:p>
                <a:pPr marL="600083" lvl="1" indent="-257178">
                  <a:spcBef>
                    <a:spcPts val="151"/>
                  </a:spcBef>
                </a:pPr>
                <a:r>
                  <a:rPr lang="en-US" sz="2000" dirty="0">
                    <a:latin typeface="Calibri" panose="020F0502020204030204" pitchFamily="34" charset="0"/>
                    <a:ea typeface="Arial" charset="0"/>
                    <a:cs typeface="Calibri" panose="020F0502020204030204" pitchFamily="34" charset="0"/>
                  </a:rPr>
                  <a:t>I(N)= -1/6 lg(1/6)-5/6 lg(5/6) = .65 if there is one element of one class and 5 elements of the other class.</a:t>
                </a:r>
              </a:p>
              <a:p>
                <a:pPr marL="257178" indent="-257178">
                  <a:spcBef>
                    <a:spcPts val="151"/>
                  </a:spcBef>
                  <a:buFont typeface="Arial" charset="0"/>
                  <a:buChar char="•"/>
                </a:pPr>
                <a:r>
                  <a:rPr lang="en-US" sz="2000" dirty="0">
                    <a:latin typeface="Calibri" panose="020F0502020204030204" pitchFamily="34" charset="0"/>
                    <a:ea typeface="Arial" charset="0"/>
                    <a:cs typeface="Calibri" panose="020F0502020204030204" pitchFamily="34" charset="0"/>
                  </a:rPr>
                  <a:t>Suppose we split node N with n elements into c child nodes, N</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each with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elements based on some splitting criteria.  Define W(children)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𝑐</m:t>
                        </m:r>
                      </m:sup>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𝑗</m:t>
                                </m:r>
                              </m:sub>
                            </m:sSub>
                          </m:num>
                          <m:den>
                            <m:r>
                              <a:rPr lang="en-US" sz="2000" i="1">
                                <a:latin typeface="Cambria Math" panose="02040503050406030204" pitchFamily="18" charset="0"/>
                                <a:cs typeface="Arial" charset="0"/>
                              </a:rPr>
                              <m:t>𝑛</m:t>
                            </m:r>
                          </m:den>
                        </m:f>
                      </m:e>
                    </m:nary>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𝐼</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𝑁</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which is a weighted average of the children’s impurity.  One way to select splitting criteria is to maximize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𝑁</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𝑐h𝑖𝑙𝑑𝑟𝑒𝑛</m:t>
                        </m:r>
                      </m:e>
                    </m:d>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151"/>
                  </a:spcBef>
                  <a:buFont typeface="Arial" charset="0"/>
                  <a:buChar char="•"/>
                </a:pPr>
                <a:r>
                  <a:rPr lang="en-US" sz="2000" dirty="0">
                    <a:latin typeface="Calibri" panose="020F0502020204030204" pitchFamily="34" charset="0"/>
                    <a:ea typeface="Arial" charset="0"/>
                    <a:cs typeface="Calibri" panose="020F0502020204030204" pitchFamily="34" charset="0"/>
                  </a:rPr>
                  <a:t>For example, in the (3,3) case above if the split results in two nodes with all members of class 1 in N</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and 3 members in N</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1.  If the split results in two nodes with N</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having population (1,2) and N</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.09.   The first split is far better.</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07592"/>
                <a:ext cx="8686800" cy="4885636"/>
              </a:xfrm>
              <a:blipFill>
                <a:blip r:embed="rId3"/>
                <a:stretch>
                  <a:fillRect l="-584"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193228"/>
            <a:ext cx="1600200" cy="273844"/>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01" y="262030"/>
            <a:ext cx="8418380" cy="651272"/>
          </a:xfrm>
        </p:spPr>
        <p:txBody>
          <a:bodyPr anchor="ctr">
            <a:normAutofit/>
          </a:bodyPr>
          <a:lstStyle/>
          <a:p>
            <a:pPr algn="ctr"/>
            <a:r>
              <a:rPr lang="en-US" sz="40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2792" y="1895932"/>
                <a:ext cx="8738420" cy="347406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Orthogonal projection of data to lower dimension</a:t>
                </a:r>
              </a:p>
              <a:p>
                <a:pPr marL="600083" lvl="1" indent="-257178"/>
                <a:r>
                  <a:rPr lang="en-US" sz="2000" dirty="0">
                    <a:latin typeface="Calibri" panose="020F0502020204030204" pitchFamily="34" charset="0"/>
                    <a:ea typeface="Arial" charset="0"/>
                    <a:cs typeface="Calibri" panose="020F0502020204030204" pitchFamily="34" charset="0"/>
                  </a:rPr>
                  <a:t>Maximize variance of projected data</a:t>
                </a:r>
              </a:p>
              <a:p>
                <a:pPr marL="600083" lvl="1" indent="-257178"/>
                <a:r>
                  <a:rPr lang="en-US" sz="2000" dirty="0">
                    <a:latin typeface="Calibri" panose="020F0502020204030204" pitchFamily="34" charset="0"/>
                    <a:ea typeface="Arial" charset="0"/>
                    <a:cs typeface="Calibri" panose="020F0502020204030204" pitchFamily="34" charset="0"/>
                  </a:rPr>
                  <a:t>Minimize mean squared distance between data points and projections</a:t>
                </a:r>
              </a:p>
              <a:p>
                <a:pPr marL="257178" indent="-257178"/>
                <a:r>
                  <a:rPr lang="en-US" sz="2000" dirty="0">
                    <a:latin typeface="Calibri" panose="020F0502020204030204" pitchFamily="34" charset="0"/>
                    <a:ea typeface="Arial" charset="0"/>
                    <a:cs typeface="Calibri" panose="020F0502020204030204" pitchFamily="34" charset="0"/>
                  </a:rPr>
                  <a:t>First principal component is largest eigenvector of covariance.  Same as maximizing binary form subject to ||w|| = 1.</a:t>
                </a:r>
              </a:p>
              <a:p>
                <a:pPr marL="257178" indent="-257178"/>
                <a:r>
                  <a:rPr lang="en-US" sz="2000" dirty="0">
                    <a:latin typeface="Calibri" panose="020F0502020204030204" pitchFamily="34" charset="0"/>
                    <a:ea typeface="Cambria Math" panose="02040503050406030204" pitchFamily="18" charset="0"/>
                    <a:cs typeface="Calibri" panose="020F0502020204030204" pitchFamily="34" charset="0"/>
                  </a:rPr>
                  <a:t>Let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𝑖</m:t>
                            </m:r>
                          </m:sub>
                        </m:sSub>
                      </m:e>
                    </m:d>
                  </m:oMath>
                </a14:m>
                <a:r>
                  <a:rPr lang="en-US" sz="2000" dirty="0">
                    <a:latin typeface="Calibri" panose="020F0502020204030204" pitchFamily="34" charset="0"/>
                    <a:ea typeface="Arial" charset="0"/>
                    <a:cs typeface="Calibri" panose="020F0502020204030204" pitchFamily="34" charset="0"/>
                  </a:rPr>
                  <a:t>.  M = XX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2792" y="1895932"/>
                <a:ext cx="8738420" cy="3474067"/>
              </a:xfrm>
              <a:blipFill>
                <a:blip r:embed="rId3"/>
                <a:stretch>
                  <a:fillRect l="-435" t="-219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1932711" y="5624514"/>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169821"/>
            <a:ext cx="8418380" cy="651272"/>
          </a:xfrm>
        </p:spPr>
        <p:txBody>
          <a:bodyPr anchor="ctr">
            <a:normAutofit/>
          </a:bodyPr>
          <a:lstStyle/>
          <a:p>
            <a:pPr algn="ctr"/>
            <a:r>
              <a:rPr lang="en-US" sz="4000" dirty="0">
                <a:latin typeface="Arial" charset="0"/>
                <a:ea typeface="Arial" charset="0"/>
                <a:cs typeface="Arial" charset="0"/>
              </a:rPr>
              <a:t>PCA example</a:t>
            </a:r>
          </a:p>
        </p:txBody>
      </p:sp>
      <p:sp>
        <p:nvSpPr>
          <p:cNvPr id="3" name="Content Placeholder 2"/>
          <p:cNvSpPr>
            <a:spLocks noGrp="1"/>
          </p:cNvSpPr>
          <p:nvPr>
            <p:ph idx="1"/>
          </p:nvPr>
        </p:nvSpPr>
        <p:spPr>
          <a:xfrm>
            <a:off x="362812" y="1480219"/>
            <a:ext cx="8418380" cy="4824521"/>
          </a:xfrm>
        </p:spPr>
        <p:txBody>
          <a:bodyPr>
            <a:noAutofit/>
          </a:bodyPr>
          <a:lstStyle/>
          <a:p>
            <a:pPr marL="257178" indent="-257178"/>
            <a:r>
              <a:rPr lang="en-US" sz="2000" dirty="0">
                <a:latin typeface="Arial" panose="020B0604020202020204" pitchFamily="34" charset="0"/>
                <a:cs typeface="Arial" panose="020B0604020202020204" pitchFamily="34" charset="0"/>
              </a:rPr>
              <a:t>PCA data</a:t>
            </a:r>
          </a:p>
          <a:p>
            <a:pPr lvl="1">
              <a:spcBef>
                <a:spcPts val="0"/>
              </a:spcBef>
            </a:pPr>
            <a:r>
              <a:rPr lang="en-US" sz="2000" dirty="0">
                <a:latin typeface="Courier New" panose="02070309020205020404" pitchFamily="49" charset="0"/>
                <a:cs typeface="Courier New" panose="02070309020205020404" pitchFamily="49" charset="0"/>
              </a:rPr>
              <a:t>  1.0000   1.0000   1.0000</a:t>
            </a:r>
          </a:p>
          <a:p>
            <a:pPr lvl="1">
              <a:spcBef>
                <a:spcPts val="0"/>
              </a:spcBef>
            </a:pPr>
            <a:r>
              <a:rPr lang="en-US" sz="2000" dirty="0">
                <a:latin typeface="Courier New" panose="02070309020205020404" pitchFamily="49" charset="0"/>
                <a:cs typeface="Courier New" panose="02070309020205020404" pitchFamily="49" charset="0"/>
              </a:rPr>
              <a:t>  2.0000   1.0000   0.5000</a:t>
            </a:r>
          </a:p>
          <a:p>
            <a:pPr lvl="1">
              <a:spcBef>
                <a:spcPts val="0"/>
              </a:spcBef>
            </a:pPr>
            <a:r>
              <a:rPr lang="en-US" sz="2000" dirty="0">
                <a:latin typeface="Courier New" panose="02070309020205020404" pitchFamily="49" charset="0"/>
                <a:cs typeface="Courier New" panose="02070309020205020404" pitchFamily="49" charset="0"/>
              </a:rPr>
              <a:t>  3.0000   1.0000   0.3333</a:t>
            </a:r>
          </a:p>
          <a:p>
            <a:pPr lvl="1">
              <a:spcBef>
                <a:spcPts val="0"/>
              </a:spcBef>
            </a:pPr>
            <a:r>
              <a:rPr lang="en-US" sz="2000" dirty="0">
                <a:latin typeface="Courier New" panose="02070309020205020404" pitchFamily="49" charset="0"/>
                <a:cs typeface="Courier New" panose="02070309020205020404" pitchFamily="49" charset="0"/>
              </a:rPr>
              <a:t>  4.0000   1.0000   0.2500</a:t>
            </a:r>
          </a:p>
          <a:p>
            <a:pPr lvl="1">
              <a:spcBef>
                <a:spcPts val="0"/>
              </a:spcBef>
            </a:pPr>
            <a:r>
              <a:rPr lang="en-US" sz="2000" dirty="0">
                <a:latin typeface="Courier New" panose="02070309020205020404" pitchFamily="49" charset="0"/>
                <a:cs typeface="Courier New" panose="02070309020205020404" pitchFamily="49" charset="0"/>
              </a:rPr>
              <a:t>  5.0000   1.0000   0.2000</a:t>
            </a:r>
          </a:p>
          <a:p>
            <a:pPr lvl="1">
              <a:spcBef>
                <a:spcPts val="0"/>
              </a:spcBef>
            </a:pPr>
            <a:r>
              <a:rPr lang="en-US" sz="2000" dirty="0">
                <a:latin typeface="Courier New" panose="02070309020205020404" pitchFamily="49" charset="0"/>
                <a:cs typeface="Courier New" panose="02070309020205020404" pitchFamily="49" charset="0"/>
              </a:rPr>
              <a:t>  6.0000   1.0000   0.1667</a:t>
            </a:r>
          </a:p>
          <a:p>
            <a:pPr lvl="1">
              <a:spcBef>
                <a:spcPts val="0"/>
              </a:spcBef>
            </a:pPr>
            <a:r>
              <a:rPr lang="en-US" sz="2000" dirty="0">
                <a:latin typeface="Courier New" panose="02070309020205020404" pitchFamily="49" charset="0"/>
                <a:cs typeface="Courier New" panose="02070309020205020404" pitchFamily="49" charset="0"/>
              </a:rPr>
              <a:t>  7.0000   1.0000   0.1429</a:t>
            </a:r>
          </a:p>
          <a:p>
            <a:pPr lvl="1">
              <a:spcBef>
                <a:spcPts val="0"/>
              </a:spcBef>
            </a:pPr>
            <a:r>
              <a:rPr lang="en-US" sz="2000" dirty="0">
                <a:latin typeface="Courier New" panose="02070309020205020404" pitchFamily="49" charset="0"/>
                <a:cs typeface="Courier New" panose="02070309020205020404" pitchFamily="49" charset="0"/>
              </a:rPr>
              <a:t>  8.0000   1.0000   0.1250</a:t>
            </a:r>
          </a:p>
          <a:p>
            <a:pPr lvl="1">
              <a:spcBef>
                <a:spcPts val="0"/>
              </a:spcBef>
            </a:pPr>
            <a:r>
              <a:rPr lang="en-US" sz="2000" dirty="0">
                <a:latin typeface="Courier New" panose="02070309020205020404" pitchFamily="49" charset="0"/>
                <a:cs typeface="Courier New" panose="02070309020205020404" pitchFamily="49" charset="0"/>
              </a:rPr>
              <a:t>  9.0000   1.0000   0.1111</a:t>
            </a:r>
          </a:p>
          <a:p>
            <a:pPr lvl="1">
              <a:spcBef>
                <a:spcPts val="0"/>
              </a:spcBef>
            </a:pPr>
            <a:r>
              <a:rPr lang="en-US" sz="2000" dirty="0">
                <a:latin typeface="Courier New" panose="02070309020205020404" pitchFamily="49" charset="0"/>
                <a:cs typeface="Courier New" panose="02070309020205020404" pitchFamily="49" charset="0"/>
              </a:rPr>
              <a:t> 10.0000   1.0000   0.1000</a:t>
            </a:r>
            <a:br>
              <a:rPr lang="en-US" sz="2000" dirty="0"/>
            </a:br>
            <a:endParaRPr lang="en-US" sz="2000" dirty="0"/>
          </a:p>
          <a:p>
            <a:pPr marL="257178" indent="-257178"/>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7180991" y="6304740"/>
            <a:ext cx="1600200" cy="273844"/>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46" y="174415"/>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272846" y="2168611"/>
            <a:ext cx="8686800" cy="2520779"/>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Given classifiers h</a:t>
            </a:r>
            <a:r>
              <a:rPr lang="en-US" sz="2400" baseline="-25000" dirty="0">
                <a:latin typeface="Calibri" panose="020F0502020204030204" pitchFamily="34" charset="0"/>
                <a:ea typeface="Arial" charset="0"/>
                <a:cs typeface="Calibri" panose="020F0502020204030204" pitchFamily="34" charset="0"/>
              </a:rPr>
              <a:t>1</a:t>
            </a:r>
            <a:r>
              <a:rPr lang="en-US" sz="2400" dirty="0">
                <a:latin typeface="Calibri" panose="020F0502020204030204" pitchFamily="34" charset="0"/>
                <a:ea typeface="Arial" charset="0"/>
                <a:cs typeface="Calibri" panose="020F0502020204030204" pitchFamily="34" charset="0"/>
              </a:rPr>
              <a:t>, …, h</a:t>
            </a:r>
            <a:r>
              <a:rPr lang="en-US" sz="2400" baseline="-25000" dirty="0">
                <a:latin typeface="Calibri" panose="020F0502020204030204" pitchFamily="34" charset="0"/>
                <a:ea typeface="Arial" charset="0"/>
                <a:cs typeface="Calibri" panose="020F0502020204030204" pitchFamily="34" charset="0"/>
              </a:rPr>
              <a:t>L</a:t>
            </a:r>
            <a:r>
              <a:rPr lang="en-US" sz="2400" dirty="0">
                <a:latin typeface="Calibri" panose="020F0502020204030204" pitchFamily="34" charset="0"/>
                <a:ea typeface="Arial" charset="0"/>
                <a:cs typeface="Calibri" panose="020F0502020204030204" pitchFamily="34" charset="0"/>
              </a:rPr>
              <a:t>, construct classifier H(x) that combines them.</a:t>
            </a:r>
          </a:p>
          <a:p>
            <a:pPr marL="257178" indent="-257178"/>
            <a:r>
              <a:rPr lang="en-US" sz="2400" dirty="0">
                <a:latin typeface="Calibri" panose="020F0502020204030204" pitchFamily="34" charset="0"/>
                <a:ea typeface="Arial" charset="0"/>
                <a:cs typeface="Calibri" panose="020F0502020204030204" pitchFamily="34" charset="0"/>
              </a:rPr>
              <a:t>Requires diversity:  different classifiers should make different mistakes</a:t>
            </a:r>
          </a:p>
          <a:p>
            <a:pPr marL="257178" indent="-257178"/>
            <a:r>
              <a:rPr lang="en-US" sz="2400" dirty="0">
                <a:latin typeface="Calibri" panose="020F0502020204030204" pitchFamily="34" charset="0"/>
                <a:ea typeface="Arial" charset="0"/>
                <a:cs typeface="Calibri" panose="020F0502020204030204" pitchFamily="34" charset="0"/>
              </a:rPr>
              <a:t>Adaboost (adaptive bosting) is an example.</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05393" y="5997616"/>
            <a:ext cx="1600200" cy="273844"/>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2622723" y="5342754"/>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43039"/>
            <a:ext cx="8498920" cy="651272"/>
          </a:xfrm>
        </p:spPr>
        <p:txBody>
          <a:bodyPr anchor="ctr">
            <a:noAutofit/>
          </a:bodyPr>
          <a:lstStyle/>
          <a:p>
            <a:pPr algn="ctr"/>
            <a:r>
              <a:rPr lang="en-US" sz="4000" dirty="0">
                <a:latin typeface="Arial" charset="0"/>
                <a:ea typeface="Arial" charset="0"/>
                <a:cs typeface="Arial" charset="0"/>
              </a:rPr>
              <a:t>Information</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78559"/>
                <a:ext cx="8686800" cy="40130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Entropy:  Let X be a random variable from a sample space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with distribution P.  The entropy of X is</a:t>
                </a:r>
              </a:p>
              <a:p>
                <a:pPr lvl="2" algn="l"/>
                <a:r>
                  <a:rPr lang="en-US" dirty="0">
                    <a:latin typeface="Calibri" panose="020F0502020204030204" pitchFamily="34" charset="0"/>
                    <a:ea typeface="Arial" charset="0"/>
                    <a:cs typeface="Calibri" panose="020F0502020204030204" pitchFamily="34" charset="0"/>
                  </a:rPr>
                  <a:t>H(X)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𝑘</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𝑛</m:t>
                        </m:r>
                      </m:sup>
                      <m:e>
                        <m:r>
                          <a:rPr lang="en-US" i="1">
                            <a:latin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)lg(P(X=x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 )  where lg(x)= log</a:t>
                </a:r>
                <a:r>
                  <a:rPr lang="en-US" baseline="-25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(x).</a:t>
                </a:r>
              </a:p>
              <a:p>
                <a:pPr lvl="2" algn="l"/>
                <a:endParaRPr lang="en-US"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Mutual information: Let X and Y be random variables, define the mutual information</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I(X,Y) = H(X) - H(X|Y)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If X and Y are independent, H(X, Y)= H(X) + H(Y)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Suppose p(x) is an unknown distribution modelled by q(x).  Define </a:t>
                </a:r>
                <a14:m>
                  <m:oMath xmlns:m="http://schemas.openxmlformats.org/officeDocument/2006/math">
                    <m:r>
                      <a:rPr lang="en-US" sz="2000" i="1">
                        <a:latin typeface="Cambria Math" panose="02040503050406030204" pitchFamily="18" charset="0"/>
                        <a:ea typeface="Arial" charset="0"/>
                        <a:cs typeface="Arial" charset="0"/>
                      </a:rPr>
                      <m:t>𝐾</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𝑝</m:t>
                    </m:r>
                    <m:r>
                      <a:rPr lang="en-US" sz="2000" i="1">
                        <a:latin typeface="Cambria Math" panose="02040503050406030204" pitchFamily="18" charset="0"/>
                        <a:ea typeface="Arial" charset="0"/>
                        <a:cs typeface="Arial" charset="0"/>
                      </a:rPr>
                      <m:t>|</m:t>
                    </m:r>
                    <m:d>
                      <m:dPr>
                        <m:begChr m:val="|"/>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𝑞</m:t>
                        </m:r>
                      </m:e>
                    </m:d>
                    <m:r>
                      <a:rPr lang="en-US" sz="2000" i="1">
                        <a:latin typeface="Cambria Math" panose="02040503050406030204" pitchFamily="18" charset="0"/>
                        <a:ea typeface="Arial" charset="0"/>
                        <a:cs typeface="Arial" charset="0"/>
                      </a:rPr>
                      <m:t>=−</m:t>
                    </m:r>
                    <m:nary>
                      <m:naryPr>
                        <m:limLoc m:val="undOvr"/>
                        <m:subHide m:val="on"/>
                        <m:supHide m:val="on"/>
                        <m:ctrlPr>
                          <a:rPr lang="en-US" sz="2000" i="1">
                            <a:latin typeface="Cambria Math" panose="02040503050406030204" pitchFamily="18" charset="0"/>
                            <a:cs typeface="Arial" charset="0"/>
                          </a:rPr>
                        </m:ctrlPr>
                      </m:naryPr>
                      <m:sub/>
                      <m:sup/>
                      <m:e>
                        <m:r>
                          <a:rPr lang="en-US" sz="2000" i="1">
                            <a:latin typeface="Cambria Math" panose="02040503050406030204" pitchFamily="18" charset="0"/>
                            <a:cs typeface="Arial" charset="0"/>
                          </a:rPr>
                          <m:t>𝑝</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𝑞</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78559"/>
                <a:ext cx="8686800" cy="4013023"/>
              </a:xfrm>
              <a:blipFill>
                <a:blip r:embed="rId3"/>
                <a:stretch>
                  <a:fillRect l="-584" t="-1893" b="-15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37948"/>
            <a:ext cx="1600200" cy="273844"/>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28299"/>
            <a:ext cx="8418380" cy="651272"/>
          </a:xfrm>
        </p:spPr>
        <p:txBody>
          <a:bodyPr anchor="ctr">
            <a:normAutofit/>
          </a:bodyPr>
          <a:lstStyle/>
          <a:p>
            <a:pPr algn="ctr"/>
            <a:r>
              <a:rPr lang="en-US" sz="40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63910"/>
                <a:ext cx="8686800" cy="42956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Turn T base learners into high performance classifier by weighting them.</a:t>
                </a:r>
              </a:p>
              <a:p>
                <a:pPr lvl="1" algn="l"/>
                <a:endParaRPr lang="en-US" sz="2000"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Input: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 1,…,m</a:t>
                </a:r>
              </a:p>
              <a:p>
                <a:pPr lvl="1">
                  <a:spcBef>
                    <a:spcPts val="0"/>
                  </a:spcBef>
                </a:pPr>
                <a:r>
                  <a:rPr lang="en-US" sz="2000" dirty="0">
                    <a:latin typeface="Calibri" panose="020F0502020204030204" pitchFamily="34" charset="0"/>
                    <a:ea typeface="Arial" charset="0"/>
                    <a:cs typeface="Calibri" panose="020F0502020204030204" pitchFamily="34" charset="0"/>
                  </a:rPr>
                  <a:t>Initialize: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for(t=1 to T) {</a:t>
                </a:r>
              </a:p>
              <a:p>
                <a:pPr lvl="2">
                  <a:spcBef>
                    <a:spcPts val="0"/>
                  </a:spcBef>
                </a:pPr>
                <a:r>
                  <a:rPr lang="en-US" dirty="0">
                    <a:latin typeface="Calibri" panose="020F0502020204030204" pitchFamily="34" charset="0"/>
                    <a:ea typeface="Arial" charset="0"/>
                    <a:cs typeface="Calibri" panose="020F0502020204030204" pitchFamily="34" charset="0"/>
                  </a:rPr>
                  <a:t>Train h</a:t>
                </a:r>
                <a:r>
                  <a:rPr lang="en-US" baseline="-25000" dirty="0">
                    <a:latin typeface="Calibri" panose="020F0502020204030204" pitchFamily="34" charset="0"/>
                    <a:ea typeface="Arial" charset="0"/>
                    <a:cs typeface="Calibri" panose="020F0502020204030204" pitchFamily="34" charset="0"/>
                  </a:rPr>
                  <a:t>t</a:t>
                </a:r>
                <a:r>
                  <a:rPr lang="en-US" dirty="0">
                    <a:latin typeface="Calibri" panose="020F0502020204030204" pitchFamily="34" charset="0"/>
                    <a:ea typeface="Arial" charset="0"/>
                    <a:cs typeface="Calibri" panose="020F0502020204030204" pitchFamily="34" charset="0"/>
                  </a:rPr>
                  <a:t> on training data with weight </a:t>
                </a:r>
                <a:r>
                  <a:rPr lang="en-US" b="1" dirty="0">
                    <a:latin typeface="Calibri" panose="020F0502020204030204" pitchFamily="34" charset="0"/>
                    <a:ea typeface="Arial" charset="0"/>
                    <a:cs typeface="Calibri" panose="020F0502020204030204" pitchFamily="34" charset="0"/>
                  </a:rPr>
                  <a:t>w</a:t>
                </a:r>
                <a:r>
                  <a:rPr lang="en-US" baseline="-25000" dirty="0">
                    <a:latin typeface="Calibri" panose="020F0502020204030204" pitchFamily="34" charset="0"/>
                    <a:ea typeface="Arial" charset="0"/>
                    <a:cs typeface="Calibri" panose="020F0502020204030204" pitchFamily="34" charset="0"/>
                  </a:rPr>
                  <a:t>t</a:t>
                </a:r>
                <a:r>
                  <a:rPr lang="en-US" dirty="0">
                    <a:latin typeface="Calibri" panose="020F0502020204030204" pitchFamily="34" charset="0"/>
                    <a:ea typeface="Arial" charset="0"/>
                    <a:cs typeface="Calibri" panose="020F0502020204030204" pitchFamily="34" charset="0"/>
                  </a:rPr>
                  <a:t>.</a:t>
                </a:r>
              </a:p>
              <a:p>
                <a:pPr lvl="2">
                  <a:spcBef>
                    <a:spcPts val="0"/>
                  </a:spcBef>
                </a:pPr>
                <a:r>
                  <a:rPr lang="en-US" dirty="0">
                    <a:latin typeface="Calibri" panose="020F0502020204030204" pitchFamily="34" charset="0"/>
                    <a:ea typeface="Arial" charset="0"/>
                    <a:cs typeface="Calibri" panose="020F0502020204030204" pitchFamily="34" charset="0"/>
                  </a:rPr>
                  <a:t>Compute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nary>
                      <m:naryPr>
                        <m:chr m:val="∑"/>
                        <m:supHide m:val="on"/>
                        <m:ctrlPr>
                          <a:rPr lang="en-US" i="1">
                            <a:latin typeface="Cambria Math" panose="02040503050406030204" pitchFamily="18" charset="0"/>
                            <a:cs typeface="Arial" charset="0"/>
                          </a:rPr>
                        </m:ctrlPr>
                      </m:naryPr>
                      <m:sub>
                        <m:r>
                          <m:rPr>
                            <m:brk m:alnAt="7"/>
                          </m:rP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m:rPr>
                                <m:brk m:alnAt="7"/>
                              </m:rPr>
                              <a:rPr lang="en-US" i="1">
                                <a:latin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𝑡</m:t>
                            </m:r>
                          </m:sub>
                        </m:sSub>
                        <m:r>
                          <m:rPr>
                            <m:brk m:alnAt="7"/>
                          </m:rPr>
                          <a:rPr lang="en-US" i="1">
                            <a:latin typeface="Cambria Math" panose="02040503050406030204" pitchFamily="18" charset="0"/>
                            <a:ea typeface="Cambria Math" panose="02040503050406030204" pitchFamily="18" charset="0"/>
                            <a:cs typeface="Arial" charset="0"/>
                          </a:rPr>
                          <m:t>(</m:t>
                        </m:r>
                        <m:r>
                          <m:rPr>
                            <m:brk m:alnAt="7"/>
                          </m:rP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m:rPr>
                                <m:brk m:alnAt="7"/>
                              </m:rPr>
                              <a:rPr lang="en-US" i="1">
                                <a:latin typeface="Cambria Math" panose="02040503050406030204" pitchFamily="18" charset="0"/>
                                <a:ea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ub>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sub>
                        </m:sSub>
                      </m:e>
                    </m:nary>
                  </m:oMath>
                </a14:m>
                <a:r>
                  <a:rPr lang="en-US" dirty="0">
                    <a:latin typeface="Calibri" panose="020F0502020204030204" pitchFamily="34" charset="0"/>
                    <a:ea typeface="Arial" charset="0"/>
                    <a:cs typeface="Calibri" panose="020F0502020204030204" pitchFamily="34" charset="0"/>
                  </a:rPr>
                  <a:t>, choose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num>
                      <m:den>
                        <m:r>
                          <a:rPr lang="en-US" i="1">
                            <a:latin typeface="Cambria Math" panose="02040503050406030204" pitchFamily="18" charset="0"/>
                            <a:cs typeface="Arial" charset="0"/>
                          </a:rPr>
                          <m:t>2</m:t>
                        </m:r>
                      </m:den>
                    </m:f>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num>
                      <m:den>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den>
                    </m:f>
                    <m:r>
                      <a:rPr lang="en-US" i="1">
                        <a:latin typeface="Cambria Math" panose="02040503050406030204" pitchFamily="18" charset="0"/>
                        <a:cs typeface="Arial" charset="0"/>
                      </a:rPr>
                      <m:t>)</m:t>
                    </m:r>
                  </m:oMath>
                </a14:m>
                <a:endParaRPr lang="en-US" dirty="0">
                  <a:latin typeface="Calibri" panose="020F0502020204030204" pitchFamily="34" charset="0"/>
                  <a:ea typeface="Arial" charset="0"/>
                  <a:cs typeface="Calibri" panose="020F0502020204030204" pitchFamily="34" charset="0"/>
                </a:endParaRPr>
              </a:p>
              <a:p>
                <a:pPr lvl="2">
                  <a:spcBef>
                    <a:spcPts val="0"/>
                  </a:spcBef>
                </a:pPr>
                <a:r>
                  <a:rPr lang="en-US" dirty="0">
                    <a:latin typeface="Calibri" panose="020F0502020204030204" pitchFamily="34" charset="0"/>
                    <a:ea typeface="Arial" charset="0"/>
                    <a:cs typeface="Calibri" panose="020F0502020204030204" pitchFamily="34" charset="0"/>
                  </a:rPr>
                  <a:t>Update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 </m:t>
                        </m:r>
                      </m:sub>
                    </m:sSub>
                    <m:r>
                      <m:rPr>
                        <m:sty m:val="p"/>
                      </m:rPr>
                      <a:rPr lang="en-US">
                        <a:latin typeface="Cambria Math" panose="02040503050406030204" pitchFamily="18" charset="0"/>
                        <a:cs typeface="Arial" charset="0"/>
                      </a:rPr>
                      <m:t>exp</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𝑥</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oMath>
                </a14:m>
                <a:endParaRPr lang="en-US" dirty="0">
                  <a:latin typeface="Calibri" panose="020F0502020204030204" pitchFamily="34" charset="0"/>
                  <a:ea typeface="Arial" charset="0"/>
                  <a:cs typeface="Calibri" panose="020F0502020204030204" pitchFamily="34" charset="0"/>
                </a:endParaRPr>
              </a:p>
              <a:p>
                <a:pPr lvl="2">
                  <a:spcBef>
                    <a:spcPts val="0"/>
                  </a:spcBef>
                </a:pPr>
                <a:r>
                  <a:rPr lang="en-US" dirty="0">
                    <a:latin typeface="Calibri" panose="020F0502020204030204" pitchFamily="34" charset="0"/>
                    <a:ea typeface="Arial" charset="0"/>
                    <a:cs typeface="Calibri" panose="020F0502020204030204" pitchFamily="34" charset="0"/>
                  </a:rPr>
                  <a:t>Normalize</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  </m:t>
                        </m:r>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num>
                      <m:den>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𝑚</m:t>
                            </m:r>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𝑗</m:t>
                                </m:r>
                              </m:sub>
                            </m:sSub>
                          </m:e>
                        </m:nary>
                      </m:den>
                    </m:f>
                  </m:oMath>
                </a14:m>
                <a:endParaRPr lang="en-US"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a:t>
                </a:r>
              </a:p>
              <a:p>
                <a:pPr lvl="1">
                  <a:spcBef>
                    <a:spcPts val="0"/>
                  </a:spcBef>
                </a:pPr>
                <a:r>
                  <a:rPr lang="en-US" sz="2000" dirty="0">
                    <a:latin typeface="Calibri" panose="020F0502020204030204" pitchFamily="34" charset="0"/>
                    <a:ea typeface="Arial" charset="0"/>
                    <a:cs typeface="Calibri" panose="020F0502020204030204" pitchFamily="34" charset="0"/>
                  </a:rPr>
                  <a:t>Return </a:t>
                </a:r>
                <a14:m>
                  <m:oMath xmlns:m="http://schemas.openxmlformats.org/officeDocument/2006/math">
                    <m:r>
                      <a:rPr lang="en-US" sz="2000" i="1">
                        <a:latin typeface="Cambria Math" panose="02040503050406030204" pitchFamily="18" charset="0"/>
                        <a:ea typeface="Arial" charset="0"/>
                        <a:cs typeface="Arial" charset="0"/>
                      </a:rPr>
                      <m:t>𝐻</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e>
                    </m:d>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𝑠𝑖𝑔𝑛</m:t>
                    </m:r>
                    <m:r>
                      <a:rPr lang="en-US" sz="2000" i="1">
                        <a:latin typeface="Cambria Math" panose="02040503050406030204" pitchFamily="18" charset="0"/>
                        <a:ea typeface="Arial"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𝑇</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𝛽</m:t>
                            </m:r>
                          </m:e>
                          <m:sub>
                            <m:r>
                              <a:rPr lang="en-US" sz="2000" i="1">
                                <a:latin typeface="Cambria Math" panose="02040503050406030204" pitchFamily="18" charset="0"/>
                                <a:cs typeface="Arial" charset="0"/>
                              </a:rPr>
                              <m:t>𝑡</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i="1">
                                <a:latin typeface="Cambria Math" panose="02040503050406030204" pitchFamily="18" charset="0"/>
                                <a:cs typeface="Arial" charset="0"/>
                              </a:rPr>
                              <m:t>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63910"/>
                <a:ext cx="8686800" cy="4295623"/>
              </a:xfrm>
              <a:blipFill>
                <a:blip r:embed="rId3"/>
                <a:stretch>
                  <a:fillRect l="-585" t="-1770" b="-17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80991" y="6269156"/>
            <a:ext cx="1600200" cy="273844"/>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3502462" y="6279121"/>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91763"/>
            <a:ext cx="8418380" cy="651272"/>
          </a:xfrm>
        </p:spPr>
        <p:txBody>
          <a:bodyPr anchor="ctr">
            <a:normAutofit/>
          </a:bodyPr>
          <a:lstStyle/>
          <a:p>
            <a:pPr algn="ctr"/>
            <a:r>
              <a:rPr lang="en-US" sz="4000" dirty="0">
                <a:latin typeface="Arial" charset="0"/>
                <a:ea typeface="Arial" charset="0"/>
                <a:cs typeface="Arial" charset="0"/>
              </a:rPr>
              <a:t>AdaBoost example</a:t>
            </a:r>
          </a:p>
        </p:txBody>
      </p:sp>
      <p:sp>
        <p:nvSpPr>
          <p:cNvPr id="3" name="Content Placeholder 2"/>
          <p:cNvSpPr>
            <a:spLocks noGrp="1"/>
          </p:cNvSpPr>
          <p:nvPr>
            <p:ph idx="1"/>
          </p:nvPr>
        </p:nvSpPr>
        <p:spPr>
          <a:xfrm>
            <a:off x="228601" y="2228850"/>
            <a:ext cx="5437043" cy="3600687"/>
          </a:xfrm>
        </p:spPr>
        <p:txBody>
          <a:bodyPr>
            <a:noAutofit/>
          </a:bodyPr>
          <a:lstStyle/>
          <a:p>
            <a:pPr marL="257178" indent="-257178"/>
            <a:r>
              <a:rPr lang="da" sz="2400" dirty="0">
                <a:latin typeface="Calibri" panose="020F0502020204030204" pitchFamily="34" charset="0"/>
                <a:cs typeface="Calibri" panose="020F0502020204030204" pitchFamily="34" charset="0"/>
              </a:rPr>
              <a:t>Use logistic regression to determine classifiers based on parameter 1 and parameter 2.</a:t>
            </a:r>
          </a:p>
          <a:p>
            <a:pPr marL="257178" indent="-257178"/>
            <a:r>
              <a:rPr lang="da" sz="2400" dirty="0">
                <a:latin typeface="Calibri" panose="020F0502020204030204" pitchFamily="34" charset="0"/>
                <a:cs typeface="Calibri" panose="020F0502020204030204" pitchFamily="34" charset="0"/>
              </a:rPr>
              <a:t>Combine them using AdaBoost.</a:t>
            </a:r>
            <a:endParaRPr lang="en-US" sz="24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3031892205"/>
              </p:ext>
            </p:extLst>
          </p:nvPr>
        </p:nvGraphicFramePr>
        <p:xfrm>
          <a:off x="5827312" y="1862571"/>
          <a:ext cx="3088089" cy="3497602"/>
        </p:xfrm>
        <a:graphic>
          <a:graphicData uri="http://schemas.openxmlformats.org/drawingml/2006/table">
            <a:tbl>
              <a:tblPr firstRow="1" bandRow="1">
                <a:tableStyleId>{00A15C55-8517-42AA-B614-E9B94910E393}</a:tableStyleId>
              </a:tblPr>
              <a:tblGrid>
                <a:gridCol w="851535">
                  <a:extLst>
                    <a:ext uri="{9D8B030D-6E8A-4147-A177-3AD203B41FA5}">
                      <a16:colId xmlns:a16="http://schemas.microsoft.com/office/drawing/2014/main" val="1384216999"/>
                    </a:ext>
                  </a:extLst>
                </a:gridCol>
                <a:gridCol w="1055935">
                  <a:extLst>
                    <a:ext uri="{9D8B030D-6E8A-4147-A177-3AD203B41FA5}">
                      <a16:colId xmlns:a16="http://schemas.microsoft.com/office/drawing/2014/main" val="4069414849"/>
                    </a:ext>
                  </a:extLst>
                </a:gridCol>
                <a:gridCol w="1180619">
                  <a:extLst>
                    <a:ext uri="{9D8B030D-6E8A-4147-A177-3AD203B41FA5}">
                      <a16:colId xmlns:a16="http://schemas.microsoft.com/office/drawing/2014/main" val="1184652535"/>
                    </a:ext>
                  </a:extLst>
                </a:gridCol>
              </a:tblGrid>
              <a:tr h="525782">
                <a:tc>
                  <a:txBody>
                    <a:bodyPr/>
                    <a:lstStyle/>
                    <a:p>
                      <a:pPr algn="r"/>
                      <a:r>
                        <a:rPr lang="en-US" sz="1500" dirty="0">
                          <a:solidFill>
                            <a:schemeClr val="tx1"/>
                          </a:solidFill>
                          <a:latin typeface="Arial" panose="020B0604020202020204" pitchFamily="34" charset="0"/>
                          <a:cs typeface="Arial" panose="020B0604020202020204" pitchFamily="34" charset="0"/>
                        </a:rPr>
                        <a:t>Param 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Param 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Decision</a:t>
                      </a:r>
                    </a:p>
                  </a:txBody>
                  <a:tcPr marL="68580" marR="68580" marT="34291" marB="34291"/>
                </a:tc>
                <a:extLst>
                  <a:ext uri="{0D108BD9-81ED-4DB2-BD59-A6C34878D82A}">
                    <a16:rowId xmlns:a16="http://schemas.microsoft.com/office/drawing/2014/main" val="624827649"/>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953238241"/>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2.1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70741279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4.5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837713000"/>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4</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465388020"/>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3.5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270932054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7</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2161688091"/>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58615327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5.5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434415582"/>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8</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710191503"/>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8</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6057901" y="4997209"/>
            <a:ext cx="2723291" cy="300210"/>
          </a:xfrm>
          <a:prstGeom prst="rect">
            <a:avLst/>
          </a:prstGeom>
          <a:noFill/>
        </p:spPr>
        <p:txBody>
          <a:bodyPr wrap="square" rtlCol="0">
            <a:spAutoFit/>
          </a:bodyPr>
          <a:lstStyle/>
          <a:p>
            <a:r>
              <a:rPr lang="en-US" sz="1351" dirty="0"/>
              <a:t>From: </a:t>
            </a:r>
            <a:r>
              <a:rPr lang="en-US" sz="1351" dirty="0">
                <a:hlinkClick r:id="rId3"/>
              </a:rPr>
              <a:t>Sefik Ilkin Serengil</a:t>
            </a:r>
            <a:endParaRPr lang="en-US" sz="1351"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149695"/>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7362593" y="6239960"/>
            <a:ext cx="1600200" cy="273844"/>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978760703"/>
              </p:ext>
            </p:extLst>
          </p:nvPr>
        </p:nvGraphicFramePr>
        <p:xfrm>
          <a:off x="252269" y="1279096"/>
          <a:ext cx="8850165" cy="4445432"/>
        </p:xfrm>
        <a:graphic>
          <a:graphicData uri="http://schemas.openxmlformats.org/drawingml/2006/table">
            <a:tbl>
              <a:tblPr firstRow="1" bandRow="1">
                <a:tableStyleId>{00A15C55-8517-42AA-B614-E9B94910E393}</a:tableStyleId>
              </a:tblPr>
              <a:tblGrid>
                <a:gridCol w="1295287">
                  <a:extLst>
                    <a:ext uri="{9D8B030D-6E8A-4147-A177-3AD203B41FA5}">
                      <a16:colId xmlns:a16="http://schemas.microsoft.com/office/drawing/2014/main" val="712069799"/>
                    </a:ext>
                  </a:extLst>
                </a:gridCol>
                <a:gridCol w="1361031">
                  <a:extLst>
                    <a:ext uri="{9D8B030D-6E8A-4147-A177-3AD203B41FA5}">
                      <a16:colId xmlns:a16="http://schemas.microsoft.com/office/drawing/2014/main" val="4256412075"/>
                    </a:ext>
                  </a:extLst>
                </a:gridCol>
                <a:gridCol w="1479178">
                  <a:extLst>
                    <a:ext uri="{9D8B030D-6E8A-4147-A177-3AD203B41FA5}">
                      <a16:colId xmlns:a16="http://schemas.microsoft.com/office/drawing/2014/main" val="4107209976"/>
                    </a:ext>
                  </a:extLst>
                </a:gridCol>
                <a:gridCol w="1320306">
                  <a:extLst>
                    <a:ext uri="{9D8B030D-6E8A-4147-A177-3AD203B41FA5}">
                      <a16:colId xmlns:a16="http://schemas.microsoft.com/office/drawing/2014/main" val="4067262812"/>
                    </a:ext>
                  </a:extLst>
                </a:gridCol>
                <a:gridCol w="1163782">
                  <a:extLst>
                    <a:ext uri="{9D8B030D-6E8A-4147-A177-3AD203B41FA5}">
                      <a16:colId xmlns:a16="http://schemas.microsoft.com/office/drawing/2014/main" val="2759687268"/>
                    </a:ext>
                  </a:extLst>
                </a:gridCol>
                <a:gridCol w="915685">
                  <a:extLst>
                    <a:ext uri="{9D8B030D-6E8A-4147-A177-3AD203B41FA5}">
                      <a16:colId xmlns:a16="http://schemas.microsoft.com/office/drawing/2014/main" val="409224186"/>
                    </a:ext>
                  </a:extLst>
                </a:gridCol>
                <a:gridCol w="1314896">
                  <a:extLst>
                    <a:ext uri="{9D8B030D-6E8A-4147-A177-3AD203B41FA5}">
                      <a16:colId xmlns:a16="http://schemas.microsoft.com/office/drawing/2014/main" val="1839492636"/>
                    </a:ext>
                  </a:extLst>
                </a:gridCol>
              </a:tblGrid>
              <a:tr h="556262">
                <a:tc>
                  <a:txBody>
                    <a:bodyPr/>
                    <a:lstStyle/>
                    <a:p>
                      <a:pPr algn="r"/>
                      <a:r>
                        <a:rPr lang="en-US" sz="1600" dirty="0">
                          <a:solidFill>
                            <a:schemeClr val="tx1"/>
                          </a:solidFill>
                          <a:latin typeface="Calibri" panose="020F0502020204030204" pitchFamily="34" charset="0"/>
                          <a:cs typeface="Calibri" panose="020F0502020204030204" pitchFamily="34" charset="0"/>
                        </a:rPr>
                        <a:t>Algorithm</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Problem</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Interpretable</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Explainable</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Accuracy</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Training</a:t>
                      </a:r>
                    </a:p>
                    <a:p>
                      <a:pPr algn="r"/>
                      <a:r>
                        <a:rPr lang="en-US" sz="1600" dirty="0">
                          <a:solidFill>
                            <a:schemeClr val="tx1"/>
                          </a:solidFill>
                          <a:latin typeface="Calibri" panose="020F0502020204030204" pitchFamily="34" charset="0"/>
                          <a:cs typeface="Calibri" panose="020F0502020204030204" pitchFamily="34" charset="0"/>
                        </a:rPr>
                        <a:t>speed</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Prediction</a:t>
                      </a:r>
                    </a:p>
                    <a:p>
                      <a:pPr algn="r"/>
                      <a:r>
                        <a:rPr lang="en-US" sz="1600" dirty="0">
                          <a:solidFill>
                            <a:schemeClr val="tx1"/>
                          </a:solidFill>
                          <a:latin typeface="Calibri" panose="020F0502020204030204" pitchFamily="34" charset="0"/>
                          <a:cs typeface="Calibri" panose="020F0502020204030204" pitchFamily="34" charset="0"/>
                        </a:rPr>
                        <a:t>speed</a:t>
                      </a:r>
                    </a:p>
                  </a:txBody>
                  <a:tcPr marL="68580" marR="68580" marT="34291" marB="34291"/>
                </a:tc>
                <a:extLst>
                  <a:ext uri="{0D108BD9-81ED-4DB2-BD59-A6C34878D82A}">
                    <a16:rowId xmlns:a16="http://schemas.microsoft.com/office/drawing/2014/main" val="195583709"/>
                  </a:ext>
                </a:extLst>
              </a:tr>
              <a:tr h="365600">
                <a:tc>
                  <a:txBody>
                    <a:bodyPr/>
                    <a:lstStyle/>
                    <a:p>
                      <a:r>
                        <a:rPr lang="en-US" sz="1600" dirty="0">
                          <a:latin typeface="Calibri" panose="020F0502020204030204" pitchFamily="34" charset="0"/>
                          <a:cs typeface="Calibri" panose="020F0502020204030204" pitchFamily="34" charset="0"/>
                        </a:rPr>
                        <a:t>kNN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Depends</a:t>
                      </a:r>
                    </a:p>
                  </a:txBody>
                  <a:tcPr marL="68580" marR="68580" marT="34291" marB="34291"/>
                </a:tc>
                <a:extLst>
                  <a:ext uri="{0D108BD9-81ED-4DB2-BD59-A6C34878D82A}">
                    <a16:rowId xmlns:a16="http://schemas.microsoft.com/office/drawing/2014/main" val="155873021"/>
                  </a:ext>
                </a:extLst>
              </a:tr>
              <a:tr h="556262">
                <a:tc>
                  <a:txBody>
                    <a:bodyPr/>
                    <a:lstStyle/>
                    <a:p>
                      <a:r>
                        <a:rPr lang="en-US" sz="1600" dirty="0">
                          <a:latin typeface="Calibri" panose="020F0502020204030204" pitchFamily="34" charset="0"/>
                          <a:cs typeface="Calibri" panose="020F0502020204030204" pitchFamily="34" charset="0"/>
                        </a:rPr>
                        <a:t>Linear</a:t>
                      </a:r>
                    </a:p>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3893412696"/>
                  </a:ext>
                </a:extLst>
              </a:tr>
              <a:tr h="556262">
                <a:tc>
                  <a:txBody>
                    <a:bodyPr/>
                    <a:lstStyle/>
                    <a:p>
                      <a:r>
                        <a:rPr lang="en-US" sz="1600" dirty="0">
                          <a:latin typeface="Calibri" panose="020F0502020204030204" pitchFamily="34" charset="0"/>
                          <a:cs typeface="Calibri" panose="020F0502020204030204" pitchFamily="34" charset="0"/>
                        </a:rPr>
                        <a:t>Logistic</a:t>
                      </a:r>
                    </a:p>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classification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4097434672"/>
                  </a:ext>
                </a:extLst>
              </a:tr>
              <a:tr h="372056">
                <a:tc>
                  <a:txBody>
                    <a:bodyPr/>
                    <a:lstStyle/>
                    <a:p>
                      <a:r>
                        <a:rPr lang="en-US" sz="1600" dirty="0">
                          <a:latin typeface="Calibri" panose="020F0502020204030204" pitchFamily="34" charset="0"/>
                          <a:cs typeface="Calibri" panose="020F0502020204030204" pitchFamily="34" charset="0"/>
                        </a:rPr>
                        <a:t>Naïve Bayes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classification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often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1869952888"/>
                  </a:ext>
                </a:extLst>
              </a:tr>
              <a:tr h="556262">
                <a:tc>
                  <a:txBody>
                    <a:bodyPr/>
                    <a:lstStyle/>
                    <a:p>
                      <a:r>
                        <a:rPr lang="en-US" sz="1600" dirty="0">
                          <a:latin typeface="Calibri" panose="020F0502020204030204" pitchFamily="34" charset="0"/>
                          <a:cs typeface="Calibri" panose="020F0502020204030204" pitchFamily="34" charset="0"/>
                        </a:rPr>
                        <a:t>Decision trees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often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2983470626"/>
                  </a:ext>
                </a:extLst>
              </a:tr>
              <a:tr h="556262">
                <a:tc>
                  <a:txBody>
                    <a:bodyPr/>
                    <a:lstStyle/>
                    <a:p>
                      <a:r>
                        <a:rPr lang="en-US" sz="1600" dirty="0">
                          <a:latin typeface="Calibri" panose="020F0502020204030204" pitchFamily="34" charset="0"/>
                          <a:cs typeface="Calibri" panose="020F0502020204030204" pitchFamily="34" charset="0"/>
                        </a:rPr>
                        <a:t>Random</a:t>
                      </a:r>
                    </a:p>
                    <a:p>
                      <a:r>
                        <a:rPr lang="en-US" sz="1600" dirty="0">
                          <a:latin typeface="Calibri" panose="020F0502020204030204" pitchFamily="34" charset="0"/>
                          <a:cs typeface="Calibri" panose="020F0502020204030204" pitchFamily="34" charset="0"/>
                        </a:rPr>
                        <a:t>Forest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A little</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moderate</a:t>
                      </a:r>
                    </a:p>
                  </a:txBody>
                  <a:tcPr marL="68580" marR="68580" marT="34291" marB="34291"/>
                </a:tc>
                <a:extLst>
                  <a:ext uri="{0D108BD9-81ED-4DB2-BD59-A6C34878D82A}">
                    <a16:rowId xmlns:a16="http://schemas.microsoft.com/office/drawing/2014/main" val="2574165559"/>
                  </a:ext>
                </a:extLst>
              </a:tr>
              <a:tr h="370204">
                <a:tc>
                  <a:txBody>
                    <a:bodyPr/>
                    <a:lstStyle/>
                    <a:p>
                      <a:r>
                        <a:rPr lang="en-US" sz="1600" dirty="0">
                          <a:latin typeface="Calibri" panose="020F0502020204030204" pitchFamily="34" charset="0"/>
                          <a:cs typeface="Calibri" panose="020F0502020204030204" pitchFamily="34" charset="0"/>
                        </a:rPr>
                        <a:t>AdaBoost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A little</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2762899500"/>
                  </a:ext>
                </a:extLst>
              </a:tr>
              <a:tr h="556262">
                <a:tc>
                  <a:txBody>
                    <a:bodyPr/>
                    <a:lstStyle/>
                    <a:p>
                      <a:r>
                        <a:rPr lang="en-US" sz="1600" dirty="0">
                          <a:latin typeface="Calibri" panose="020F0502020204030204" pitchFamily="34" charset="0"/>
                          <a:cs typeface="Calibri" panose="020F0502020204030204" pitchFamily="34" charset="0"/>
                        </a:rPr>
                        <a:t>Neural</a:t>
                      </a:r>
                    </a:p>
                    <a:p>
                      <a:r>
                        <a:rPr lang="en-US" sz="1600" dirty="0">
                          <a:latin typeface="Calibri" panose="020F0502020204030204" pitchFamily="34" charset="0"/>
                          <a:cs typeface="Calibri" panose="020F0502020204030204" pitchFamily="34" charset="0"/>
                        </a:rPr>
                        <a:t>Networks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498331" y="6386846"/>
            <a:ext cx="1144865" cy="254044"/>
          </a:xfrm>
          <a:prstGeom prst="rect">
            <a:avLst/>
          </a:prstGeom>
          <a:noFill/>
        </p:spPr>
        <p:txBody>
          <a:bodyPr wrap="none" rtlCol="0">
            <a:spAutoFit/>
          </a:bodyPr>
          <a:lstStyle/>
          <a:p>
            <a:r>
              <a:rPr lang="en-US" sz="1051"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08371"/>
            <a:ext cx="8418380" cy="651272"/>
          </a:xfrm>
        </p:spPr>
        <p:txBody>
          <a:bodyPr anchor="ctr">
            <a:normAutofit/>
          </a:bodyPr>
          <a:lstStyle/>
          <a:p>
            <a:pPr algn="ctr"/>
            <a:r>
              <a:rPr lang="en-US" sz="4000" dirty="0">
                <a:latin typeface="Arial" charset="0"/>
                <a:ea typeface="Arial" charset="0"/>
                <a:cs typeface="Arial" charset="0"/>
              </a:rPr>
              <a:t>But wait, there’s more</a:t>
            </a:r>
          </a:p>
        </p:txBody>
      </p:sp>
      <p:sp>
        <p:nvSpPr>
          <p:cNvPr id="3" name="Content Placeholder 2"/>
          <p:cNvSpPr>
            <a:spLocks noGrp="1"/>
          </p:cNvSpPr>
          <p:nvPr>
            <p:ph idx="1"/>
          </p:nvPr>
        </p:nvSpPr>
        <p:spPr>
          <a:xfrm>
            <a:off x="228600" y="2033323"/>
            <a:ext cx="8686800" cy="318046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We have not discussed:</a:t>
            </a:r>
          </a:p>
          <a:p>
            <a:pPr marL="600083" lvl="1" indent="-257178"/>
            <a:r>
              <a:rPr lang="en-US" sz="2000" dirty="0">
                <a:latin typeface="Calibri" panose="020F0502020204030204" pitchFamily="34" charset="0"/>
                <a:ea typeface="Arial" charset="0"/>
                <a:cs typeface="Calibri" panose="020F0502020204030204" pitchFamily="34" charset="0"/>
              </a:rPr>
              <a:t>How we pick features (At least not in depth)</a:t>
            </a:r>
          </a:p>
          <a:p>
            <a:pPr marL="600083" lvl="1" indent="-257178"/>
            <a:r>
              <a:rPr lang="en-US" sz="2000" dirty="0">
                <a:latin typeface="Calibri" panose="020F0502020204030204" pitchFamily="34" charset="0"/>
                <a:ea typeface="Arial" charset="0"/>
                <a:cs typeface="Calibri" panose="020F0502020204030204" pitchFamily="34" charset="0"/>
              </a:rPr>
              <a:t>Generating training data</a:t>
            </a:r>
          </a:p>
          <a:p>
            <a:pPr marL="600083" lvl="1" indent="-257178"/>
            <a:r>
              <a:rPr lang="en-US" sz="2000" dirty="0">
                <a:latin typeface="Calibri" panose="020F0502020204030204" pitchFamily="34" charset="0"/>
                <a:ea typeface="Arial" charset="0"/>
                <a:cs typeface="Calibri" panose="020F0502020204030204" pitchFamily="34" charset="0"/>
              </a:rPr>
              <a:t>Confidence measures</a:t>
            </a:r>
          </a:p>
          <a:p>
            <a:pPr marL="600083" lvl="1" indent="-257178"/>
            <a:r>
              <a:rPr lang="en-US" sz="2000" dirty="0">
                <a:latin typeface="Calibri" panose="020F0502020204030204" pitchFamily="34" charset="0"/>
                <a:ea typeface="Arial" charset="0"/>
                <a:cs typeface="Calibri" panose="020F0502020204030204" pitchFamily="34" charset="0"/>
              </a:rPr>
              <a:t>Detecting data that has been tampered with</a:t>
            </a:r>
          </a:p>
          <a:p>
            <a:pPr marL="600083" lvl="1" indent="-257178"/>
            <a:r>
              <a:rPr lang="en-US" sz="2000" dirty="0">
                <a:latin typeface="Calibri" panose="020F0502020204030204" pitchFamily="34" charset="0"/>
                <a:ea typeface="Arial" charset="0"/>
                <a:cs typeface="Calibri" panose="020F0502020204030204" pitchFamily="34" charset="0"/>
              </a:rPr>
              <a:t>How fast can we learn?</a:t>
            </a:r>
          </a:p>
          <a:p>
            <a:pPr marL="600083" lvl="1" indent="-257178"/>
            <a:r>
              <a:rPr lang="en-US" sz="2000" dirty="0">
                <a:latin typeface="Calibri" panose="020F0502020204030204" pitchFamily="34" charset="0"/>
                <a:ea typeface="Arial" charset="0"/>
                <a:cs typeface="Calibri" panose="020F0502020204030204" pitchFamily="34" charset="0"/>
              </a:rPr>
              <a:t>How fast can we predict?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6" y="161282"/>
            <a:ext cx="8786812" cy="651272"/>
          </a:xfrm>
        </p:spPr>
        <p:txBody>
          <a:bodyPr anchor="ctr">
            <a:normAutofit/>
          </a:bodyPr>
          <a:lstStyle/>
          <a:p>
            <a:pPr algn="ctr"/>
            <a:r>
              <a:rPr lang="en-US" sz="40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44665" y="1573494"/>
            <a:ext cx="8254673" cy="3290079"/>
          </a:xfrm>
        </p:spPr>
        <p:txBody>
          <a:bodyPr>
            <a:noAutofit/>
          </a:bodyPr>
          <a:lstStyle/>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images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syndromes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Predicting car sales prices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Diffusion</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can you discover about net revenue from an IoT connected store?</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Flight patterns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7365207" y="6226681"/>
            <a:ext cx="1600200" cy="273844"/>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812"/>
            <a:ext cx="7665475" cy="651272"/>
          </a:xfrm>
        </p:spPr>
        <p:txBody>
          <a:bodyPr anchor="ctr">
            <a:normAutofit/>
          </a:bodyPr>
          <a:lstStyle/>
          <a:p>
            <a:pPr algn="ctr"/>
            <a:r>
              <a:rPr lang="en-US" sz="4000" dirty="0">
                <a:latin typeface="Arial" panose="020B0604020202020204" pitchFamily="34" charset="0"/>
                <a:cs typeface="Arial" panose="020B0604020202020204" pitchFamily="34" charset="0"/>
              </a:rPr>
              <a:t>References</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7550" y="2263857"/>
            <a:ext cx="8368903" cy="3497580"/>
          </a:xfrm>
        </p:spPr>
        <p:txBody>
          <a:bodyPr>
            <a:noAutofit/>
          </a:bodyPr>
          <a:lstStyle/>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UC, Berkeley, Amplab Tutorials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Bishop, Pattern recognition and machine learning.</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Tan, Steinbach and Kumar, Introduction to Data Mining.</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Spiegal, Probability and Statistics.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Alina Opera, Class notes, Northeastern University.</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Kevin Murphy, </a:t>
            </a:r>
            <a:r>
              <a:rPr lang="en-US" sz="2000"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7156251" y="6132516"/>
            <a:ext cx="1600200" cy="273844"/>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5" y="308371"/>
            <a:ext cx="8776096" cy="651272"/>
          </a:xfrm>
        </p:spPr>
        <p:txBody>
          <a:bodyPr anchor="ctr">
            <a:normAutofit/>
          </a:bodyPr>
          <a:lstStyle/>
          <a:p>
            <a:pPr algn="ctr"/>
            <a:r>
              <a:rPr lang="en-US" sz="4000" dirty="0">
                <a:latin typeface="Arial" panose="020B0604020202020204" pitchFamily="34" charset="0"/>
                <a:cs typeface="Arial" panose="020B0604020202020204" pitchFamily="34" charset="0"/>
              </a:rPr>
              <a:t>License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0200" y="2102554"/>
            <a:ext cx="8686800" cy="3052063"/>
          </a:xfrm>
        </p:spPr>
        <p:txBody>
          <a:bodyPr>
            <a:noAutofit/>
          </a:bodyPr>
          <a:lstStyle/>
          <a:p>
            <a:pPr marL="257178" indent="-257178">
              <a:buFont typeface="Arial" charset="0"/>
              <a:buChar char="•"/>
            </a:pPr>
            <a:r>
              <a:rPr lang="en-US" sz="2400" dirty="0">
                <a:latin typeface="Calibri" panose="020F0502020204030204" pitchFamily="34" charset="0"/>
                <a:ea typeface="Arial" charset="0"/>
                <a:cs typeface="Calibri" panose="020F0502020204030204" pitchFamily="34" charset="0"/>
              </a:rPr>
              <a:t>This material is licensed under Apache License, Version 2.0, January 2004.  Use, duplication or distribution of this material is subject to this license and any such use, duplication or distribution constitutes consent to license terms.</a:t>
            </a:r>
          </a:p>
          <a:p>
            <a:pPr marL="257178" indent="-257178">
              <a:buFont typeface="Arial" charset="0"/>
              <a:buChar char="•"/>
            </a:pPr>
            <a:r>
              <a:rPr lang="en-US" sz="2400" dirty="0">
                <a:latin typeface="Calibri" panose="020F0502020204030204" pitchFamily="34" charset="0"/>
                <a:ea typeface="Arial" charset="0"/>
                <a:cs typeface="Calibri" panose="020F0502020204030204" pitchFamily="34" charset="0"/>
              </a:rPr>
              <a:t>You can find the full text of the license at: http://www.apache.org/licenses/.</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274320" y="1548658"/>
            <a:ext cx="8686800" cy="3760687"/>
          </a:xfrm>
        </p:spPr>
        <p:txBody>
          <a:bodyPr>
            <a:noAutofit/>
          </a:bodyPr>
          <a:lstStyle/>
          <a:p>
            <a:pPr marL="257178" indent="-257178">
              <a:lnSpc>
                <a:spcPct val="100000"/>
              </a:lnSpc>
              <a:spcBef>
                <a:spcPts val="0"/>
              </a:spcBef>
            </a:pPr>
            <a:r>
              <a:rPr lang="en-US" sz="2000" dirty="0">
                <a:ea typeface="Arial" charset="0"/>
                <a:cs typeface="Arial" charset="0"/>
              </a:rPr>
              <a:t>Collection, provenance and data formatting</a:t>
            </a:r>
          </a:p>
          <a:p>
            <a:pPr marL="257178" indent="-257178">
              <a:lnSpc>
                <a:spcPct val="100000"/>
              </a:lnSpc>
              <a:spcBef>
                <a:spcPts val="0"/>
              </a:spcBef>
            </a:pPr>
            <a:r>
              <a:rPr lang="en-US" sz="2000" dirty="0">
                <a:ea typeface="Arial" charset="0"/>
                <a:cs typeface="Arial" charset="0"/>
              </a:rPr>
              <a:t>Probability, randomness, information, distributions and significance</a:t>
            </a:r>
          </a:p>
          <a:p>
            <a:pPr marL="257178" indent="-257178">
              <a:lnSpc>
                <a:spcPct val="100000"/>
              </a:lnSpc>
              <a:spcBef>
                <a:spcPts val="0"/>
              </a:spcBef>
            </a:pPr>
            <a:r>
              <a:rPr lang="en-US" sz="2000" dirty="0">
                <a:ea typeface="Arial" charset="0"/>
                <a:cs typeface="Arial" charset="0"/>
              </a:rPr>
              <a:t>What are we trying to learn?</a:t>
            </a:r>
          </a:p>
          <a:p>
            <a:pPr marL="600083" lvl="1" indent="-257178">
              <a:lnSpc>
                <a:spcPct val="100000"/>
              </a:lnSpc>
              <a:spcBef>
                <a:spcPts val="0"/>
              </a:spcBef>
            </a:pPr>
            <a:r>
              <a:rPr lang="en-US" sz="2000" dirty="0">
                <a:ea typeface="Arial" charset="0"/>
                <a:cs typeface="Arial" charset="0"/>
              </a:rPr>
              <a:t>Features, supervised and unsupervised learning</a:t>
            </a:r>
          </a:p>
          <a:p>
            <a:pPr marL="257178" indent="-257178">
              <a:lnSpc>
                <a:spcPct val="100000"/>
              </a:lnSpc>
              <a:spcBef>
                <a:spcPts val="0"/>
              </a:spcBef>
            </a:pPr>
            <a:r>
              <a:rPr lang="en-US" sz="2000" dirty="0">
                <a:ea typeface="Arial" charset="0"/>
                <a:cs typeface="Arial" charset="0"/>
              </a:rPr>
              <a:t>Regression, similarity, curve fitting and loss functions</a:t>
            </a:r>
          </a:p>
          <a:p>
            <a:pPr marL="257178" indent="-257178">
              <a:lnSpc>
                <a:spcPct val="100000"/>
              </a:lnSpc>
              <a:spcBef>
                <a:spcPts val="0"/>
              </a:spcBef>
            </a:pPr>
            <a:r>
              <a:rPr lang="en-US" sz="2000" dirty="0">
                <a:ea typeface="Arial" charset="0"/>
                <a:cs typeface="Arial" charset="0"/>
              </a:rPr>
              <a:t>Clustering </a:t>
            </a:r>
          </a:p>
          <a:p>
            <a:pPr marL="257178" indent="-257178">
              <a:lnSpc>
                <a:spcPct val="100000"/>
              </a:lnSpc>
              <a:spcBef>
                <a:spcPts val="0"/>
              </a:spcBef>
            </a:pPr>
            <a:r>
              <a:rPr lang="en-US" sz="2000" dirty="0">
                <a:ea typeface="Arial" charset="0"/>
                <a:cs typeface="Arial" charset="0"/>
              </a:rPr>
              <a:t>Bayes theorem, maximum likelihood re-estimation, EM and latent variables</a:t>
            </a:r>
          </a:p>
          <a:p>
            <a:pPr marL="257178" indent="-257178">
              <a:lnSpc>
                <a:spcPct val="100000"/>
              </a:lnSpc>
              <a:spcBef>
                <a:spcPts val="0"/>
              </a:spcBef>
            </a:pPr>
            <a:r>
              <a:rPr lang="en-US" sz="2000" dirty="0">
                <a:ea typeface="Arial" charset="0"/>
                <a:cs typeface="Arial" charset="0"/>
              </a:rPr>
              <a:t>Classification</a:t>
            </a:r>
          </a:p>
          <a:p>
            <a:pPr marL="600083" lvl="1" indent="-257178">
              <a:lnSpc>
                <a:spcPct val="100000"/>
              </a:lnSpc>
              <a:spcBef>
                <a:spcPts val="0"/>
              </a:spcBef>
            </a:pPr>
            <a:r>
              <a:rPr lang="en-US" sz="2000" dirty="0">
                <a:ea typeface="Arial" charset="0"/>
                <a:cs typeface="Arial" charset="0"/>
              </a:rPr>
              <a:t>Naïve Bayes</a:t>
            </a:r>
          </a:p>
          <a:p>
            <a:pPr marL="600083" lvl="1" indent="-257178">
              <a:lnSpc>
                <a:spcPct val="100000"/>
              </a:lnSpc>
              <a:spcBef>
                <a:spcPts val="0"/>
              </a:spcBef>
            </a:pPr>
            <a:r>
              <a:rPr lang="en-US" sz="2000" dirty="0">
                <a:ea typeface="Arial" charset="0"/>
                <a:cs typeface="Arial" charset="0"/>
              </a:rPr>
              <a:t>SVM</a:t>
            </a:r>
          </a:p>
          <a:p>
            <a:pPr marL="600083" lvl="1" indent="-257178">
              <a:lnSpc>
                <a:spcPct val="100000"/>
              </a:lnSpc>
              <a:spcBef>
                <a:spcPts val="0"/>
              </a:spcBef>
            </a:pPr>
            <a:r>
              <a:rPr lang="en-US" sz="2000" dirty="0">
                <a:ea typeface="Arial" charset="0"/>
                <a:cs typeface="Arial" charset="0"/>
              </a:rPr>
              <a:t>Neural networks</a:t>
            </a:r>
          </a:p>
          <a:p>
            <a:pPr marL="257178" indent="-257178">
              <a:lnSpc>
                <a:spcPct val="100000"/>
              </a:lnSpc>
              <a:spcBef>
                <a:spcPts val="0"/>
              </a:spcBef>
            </a:pPr>
            <a:r>
              <a:rPr lang="en-US" sz="2000" dirty="0">
                <a:ea typeface="Arial" charset="0"/>
                <a:cs typeface="Arial" charset="0"/>
              </a:rPr>
              <a:t>Principal Component analysis and the curse of dimensionality</a:t>
            </a:r>
          </a:p>
          <a:p>
            <a:pPr marL="257178" indent="-257178">
              <a:lnSpc>
                <a:spcPct val="100000"/>
              </a:lnSpc>
              <a:spcBef>
                <a:spcPts val="0"/>
              </a:spcBef>
            </a:pPr>
            <a:r>
              <a:rPr lang="en-US" sz="2000" dirty="0">
                <a:ea typeface="Arial" charset="0"/>
                <a:cs typeface="Arial" charset="0"/>
              </a:rPr>
              <a:t>Deep learning</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315200" y="6209912"/>
            <a:ext cx="1600200" cy="273844"/>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228600" y="2035282"/>
            <a:ext cx="8686800" cy="3760687"/>
          </a:xfrm>
        </p:spPr>
        <p:txBody>
          <a:bodyPr>
            <a:noAutofit/>
          </a:bodyPr>
          <a:lstStyle/>
          <a:p>
            <a:pPr marL="257178" indent="-257178">
              <a:lnSpc>
                <a:spcPct val="100000"/>
              </a:lnSpc>
              <a:spcBef>
                <a:spcPts val="0"/>
              </a:spcBef>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592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Variational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707" y="1490167"/>
                <a:ext cx="6080583" cy="3785999"/>
              </a:xfrm>
            </p:spPr>
            <p:txBody>
              <a:bodyPr>
                <a:noAutofit/>
              </a:bodyPr>
              <a:lstStyle/>
              <a:p>
                <a:pPr marL="257178" indent="-257178">
                  <a:lnSpc>
                    <a:spcPct val="100000"/>
                  </a:lnSpc>
                  <a:spcBef>
                    <a:spcPts val="0"/>
                  </a:spcBef>
                </a:pPr>
                <a:r>
                  <a:rPr lang="en-US" sz="1800" dirty="0">
                    <a:latin typeface="Arial" charset="0"/>
                    <a:ea typeface="Arial" charset="0"/>
                    <a:cs typeface="Arial" charset="0"/>
                  </a:rPr>
                  <a:t>Used for</a:t>
                </a:r>
              </a:p>
              <a:p>
                <a:pPr marL="257178" indent="-257178">
                  <a:lnSpc>
                    <a:spcPct val="100000"/>
                  </a:lnSpc>
                  <a:spcBef>
                    <a:spcPts val="0"/>
                  </a:spcBef>
                </a:pPr>
                <a:r>
                  <a:rPr lang="en-US" sz="1800" dirty="0">
                    <a:latin typeface="Arial" charset="0"/>
                    <a:ea typeface="Arial" charset="0"/>
                    <a:cs typeface="Arial" charset="0"/>
                  </a:rPr>
                  <a:t>Dimensionality reduction</a:t>
                </a:r>
              </a:p>
              <a:p>
                <a:pPr marL="257178" indent="-257178">
                  <a:lnSpc>
                    <a:spcPct val="100000"/>
                  </a:lnSpc>
                  <a:spcBef>
                    <a:spcPts val="0"/>
                  </a:spcBef>
                </a:pPr>
                <a:r>
                  <a:rPr lang="en-US" sz="1800" dirty="0">
                    <a:latin typeface="Arial" charset="0"/>
                    <a:ea typeface="Arial" charset="0"/>
                    <a:cs typeface="Arial" charset="0"/>
                  </a:rPr>
                  <a:t>Compression</a:t>
                </a:r>
              </a:p>
              <a:p>
                <a:pPr marL="257178" indent="-257178">
                  <a:lnSpc>
                    <a:spcPct val="100000"/>
                  </a:lnSpc>
                  <a:spcBef>
                    <a:spcPts val="0"/>
                  </a:spcBef>
                </a:pPr>
                <a:r>
                  <a:rPr lang="en-US" sz="1800" dirty="0">
                    <a:latin typeface="Arial" charset="0"/>
                    <a:ea typeface="Arial" charset="0"/>
                    <a:cs typeface="Arial" charset="0"/>
                  </a:rPr>
                  <a:t>De-noising</a:t>
                </a:r>
              </a:p>
              <a:p>
                <a:pPr marL="257178" indent="-257178">
                  <a:lnSpc>
                    <a:spcPct val="100000"/>
                  </a:lnSpc>
                  <a:spcBef>
                    <a:spcPts val="0"/>
                  </a:spcBef>
                </a:pPr>
                <a:r>
                  <a:rPr lang="en-US" sz="1800" dirty="0">
                    <a:latin typeface="Arial" charset="0"/>
                    <a:ea typeface="Arial" charset="0"/>
                    <a:cs typeface="Arial" charset="0"/>
                  </a:rPr>
                  <a:t>Anomaly detection</a:t>
                </a:r>
              </a:p>
              <a:p>
                <a:pPr marL="257178" indent="-257178">
                  <a:lnSpc>
                    <a:spcPct val="100000"/>
                  </a:lnSpc>
                  <a:spcBef>
                    <a:spcPts val="0"/>
                  </a:spcBef>
                </a:pPr>
                <a:r>
                  <a:rPr lang="en-US" sz="1800" dirty="0">
                    <a:latin typeface="Arial" charset="0"/>
                    <a:ea typeface="Arial" charset="0"/>
                    <a:cs typeface="Arial" charset="0"/>
                  </a:rPr>
                  <a:t>Feature extraction</a:t>
                </a:r>
              </a:p>
              <a:p>
                <a:pPr marL="257178" indent="-257178">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r>
                  <a:rPr lang="en-US" sz="1800" dirty="0">
                    <a:latin typeface="Arial" charset="0"/>
                    <a:ea typeface="Arial" charset="0"/>
                    <a:cs typeface="Arial" charset="0"/>
                  </a:rPr>
                  <a:t>For variational, add noise from normal distribution with parameters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oMath>
                </a14:m>
                <a:endParaRPr lang="en-US" sz="1800" dirty="0">
                  <a:latin typeface="Arial" charset="0"/>
                  <a:ea typeface="Arial" charset="0"/>
                  <a:cs typeface="Arial" charset="0"/>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r>
                  <a:rPr lang="en-US" sz="1800" dirty="0">
                    <a:latin typeface="Arial" charset="0"/>
                    <a:ea typeface="Arial" charset="0"/>
                    <a:cs typeface="Arial" charset="0"/>
                    <a:hlinkClick r:id="rId3"/>
                  </a:rPr>
                  <a:t>Reference</a:t>
                </a:r>
              </a:p>
              <a:p>
                <a:pPr marL="600083" lvl="1" indent="-257178">
                  <a:lnSpc>
                    <a:spcPct val="100000"/>
                  </a:lnSpc>
                  <a:spcBef>
                    <a:spcPts val="0"/>
                  </a:spcBef>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707" y="1490167"/>
                <a:ext cx="6080583" cy="3785999"/>
              </a:xfrm>
              <a:blipFill>
                <a:blip r:embed="rId4"/>
                <a:stretch>
                  <a:fillRect l="-625" t="-669" r="-625" b="-354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149059" y="5218116"/>
            <a:ext cx="1600200" cy="273844"/>
          </a:xfrm>
        </p:spPr>
        <p:txBody>
          <a:bodyPr/>
          <a:lstStyle/>
          <a:p>
            <a:fld id="{FA32F8ED-EEB4-4D51-9E8E-3B145D9B9811}" type="slidenum">
              <a:rPr lang="en-US" sz="1600"/>
              <a:pPr/>
              <a:t>99</a:t>
            </a:fld>
            <a:endParaRPr lang="en-US" sz="1600"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5427616" y="1502301"/>
            <a:ext cx="3361679" cy="2711863"/>
            <a:chOff x="6451042" y="1566165"/>
            <a:chExt cx="4482238" cy="3615815"/>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8" cy="451405"/>
            </a:xfrm>
            <a:prstGeom prst="rect">
              <a:avLst/>
            </a:prstGeom>
            <a:noFill/>
          </p:spPr>
          <p:txBody>
            <a:bodyPr wrap="square" rtlCol="0">
              <a:spAutoFit/>
            </a:bodyPr>
            <a:lstStyle/>
            <a:p>
              <a:r>
                <a:rPr lang="en-US" sz="1600"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FF72D2A-64EA-8FFB-D564-C5DEBA57B239}"/>
                </a:ext>
              </a:extLst>
            </p:cNvPr>
            <p:cNvSpPr txBox="1"/>
            <p:nvPr/>
          </p:nvSpPr>
          <p:spPr>
            <a:xfrm>
              <a:off x="9647092" y="2011349"/>
              <a:ext cx="1286188" cy="451405"/>
            </a:xfrm>
            <a:prstGeom prst="rect">
              <a:avLst/>
            </a:prstGeom>
            <a:noFill/>
          </p:spPr>
          <p:txBody>
            <a:bodyPr wrap="square" rtlCol="0">
              <a:spAutoFit/>
            </a:bodyPr>
            <a:lstStyle/>
            <a:p>
              <a:r>
                <a:rPr lang="en-US" sz="1600"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5"/>
              <a:ext cx="1286188" cy="779700"/>
            </a:xfrm>
            <a:prstGeom prst="rect">
              <a:avLst/>
            </a:prstGeom>
            <a:noFill/>
          </p:spPr>
          <p:txBody>
            <a:bodyPr wrap="square" rtlCol="0">
              <a:spAutoFit/>
            </a:bodyPr>
            <a:lstStyle/>
            <a:p>
              <a:r>
                <a:rPr lang="en-US" sz="1600" dirty="0"/>
                <a:t>Latent</a:t>
              </a:r>
            </a:p>
            <a:p>
              <a:r>
                <a:rPr lang="en-US" sz="1600"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6" y="2962011"/>
              <a:ext cx="1085223" cy="451405"/>
            </a:xfrm>
            <a:prstGeom prst="rect">
              <a:avLst/>
            </a:prstGeom>
            <a:noFill/>
          </p:spPr>
          <p:txBody>
            <a:bodyPr wrap="square" rtlCol="0">
              <a:spAutoFit/>
            </a:bodyPr>
            <a:lstStyle/>
            <a:p>
              <a:r>
                <a:rPr lang="en-US" sz="1600" dirty="0"/>
                <a:t>model</a:t>
              </a:r>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7" y="2973954"/>
              <a:ext cx="1085223" cy="451405"/>
            </a:xfrm>
            <a:prstGeom prst="rect">
              <a:avLst/>
            </a:prstGeom>
            <a:noFill/>
          </p:spPr>
          <p:txBody>
            <a:bodyPr wrap="square" rtlCol="0">
              <a:spAutoFit/>
            </a:bodyPr>
            <a:lstStyle/>
            <a:p>
              <a:r>
                <a:rPr lang="en-US" sz="1600" dirty="0"/>
                <a:t>model</a:t>
              </a:r>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1" y="3294286"/>
              <a:ext cx="1325042" cy="779700"/>
            </a:xfrm>
            <a:prstGeom prst="rect">
              <a:avLst/>
            </a:prstGeom>
            <a:noFill/>
          </p:spPr>
          <p:txBody>
            <a:bodyPr wrap="square" rtlCol="0">
              <a:spAutoFit/>
            </a:bodyPr>
            <a:lstStyle/>
            <a:p>
              <a:r>
                <a:rPr lang="en-US" sz="1600" dirty="0"/>
                <a:t>Minimize</a:t>
              </a:r>
            </a:p>
            <a:p>
              <a:r>
                <a:rPr lang="en-US" sz="1600" dirty="0"/>
                <a:t>distance</a:t>
              </a:r>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7752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6943131" y="4730575"/>
              <a:ext cx="3447538" cy="451405"/>
            </a:xfrm>
            <a:prstGeom prst="rect">
              <a:avLst/>
            </a:prstGeom>
            <a:noFill/>
          </p:spPr>
          <p:txBody>
            <a:bodyPr wrap="square" rtlCol="0">
              <a:spAutoFit/>
            </a:bodyPr>
            <a:lstStyle/>
            <a:p>
              <a:r>
                <a:rPr lang="en-US" sz="1600" dirty="0"/>
                <a:t>Basic autoencoder</a:t>
              </a:r>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11093</TotalTime>
  <Words>12914</Words>
  <Application>Microsoft Macintosh PowerPoint</Application>
  <PresentationFormat>Letter Paper (8.5x11 in)</PresentationFormat>
  <Paragraphs>1383</Paragraphs>
  <Slides>106</Slides>
  <Notes>106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106</vt:i4>
      </vt:variant>
    </vt:vector>
  </HeadingPairs>
  <TitlesOfParts>
    <vt:vector size="114" baseType="lpstr">
      <vt:lpstr>Arial</vt:lpstr>
      <vt:lpstr>Calibri</vt:lpstr>
      <vt:lpstr>Calibri Light</vt:lpstr>
      <vt:lpstr>Cambria Math</vt:lpstr>
      <vt:lpstr>Courier New</vt:lpstr>
      <vt:lpstr>Helvetica Light</vt:lpstr>
      <vt:lpstr>Retrospect</vt:lpstr>
      <vt:lpstr>Office Theme</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lpstr>Attention and Transformers</vt:lpstr>
      <vt:lpstr>Attention</vt:lpstr>
      <vt:lpstr>Transformers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1517</cp:revision>
  <cp:lastPrinted>2023-11-03T21:01:10Z</cp:lastPrinted>
  <dcterms:created xsi:type="dcterms:W3CDTF">2017-02-22T19:21:19Z</dcterms:created>
  <dcterms:modified xsi:type="dcterms:W3CDTF">2025-06-30T18:58:16Z</dcterms:modified>
  <cp:category/>
</cp:coreProperties>
</file>